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6858000" cy="9144000" type="letter"/>
  <p:notesSz cx="7102475" cy="9388475"/>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7" d="100"/>
          <a:sy n="47" d="100"/>
        </p:scale>
        <p:origin x="219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9144CD-DE69-44B8-8922-574B8DC82B65}"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5B59-3B18-47F5-B525-87BAA9B824EC}" type="slidenum">
              <a:rPr lang="en-US" smtClean="0"/>
              <a:t>‹#›</a:t>
            </a:fld>
            <a:endParaRPr lang="en-US"/>
          </a:p>
        </p:txBody>
      </p:sp>
    </p:spTree>
    <p:extLst>
      <p:ext uri="{BB962C8B-B14F-4D97-AF65-F5344CB8AC3E}">
        <p14:creationId xmlns:p14="http://schemas.microsoft.com/office/powerpoint/2010/main" val="377491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9144CD-DE69-44B8-8922-574B8DC82B65}"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5B59-3B18-47F5-B525-87BAA9B824EC}" type="slidenum">
              <a:rPr lang="en-US" smtClean="0"/>
              <a:t>‹#›</a:t>
            </a:fld>
            <a:endParaRPr lang="en-US"/>
          </a:p>
        </p:txBody>
      </p:sp>
    </p:spTree>
    <p:extLst>
      <p:ext uri="{BB962C8B-B14F-4D97-AF65-F5344CB8AC3E}">
        <p14:creationId xmlns:p14="http://schemas.microsoft.com/office/powerpoint/2010/main" val="8545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9144CD-DE69-44B8-8922-574B8DC82B65}"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5B59-3B18-47F5-B525-87BAA9B824EC}" type="slidenum">
              <a:rPr lang="en-US" smtClean="0"/>
              <a:t>‹#›</a:t>
            </a:fld>
            <a:endParaRPr lang="en-US"/>
          </a:p>
        </p:txBody>
      </p:sp>
    </p:spTree>
    <p:extLst>
      <p:ext uri="{BB962C8B-B14F-4D97-AF65-F5344CB8AC3E}">
        <p14:creationId xmlns:p14="http://schemas.microsoft.com/office/powerpoint/2010/main" val="151471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9144CD-DE69-44B8-8922-574B8DC82B65}"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5B59-3B18-47F5-B525-87BAA9B824EC}" type="slidenum">
              <a:rPr lang="en-US" smtClean="0"/>
              <a:t>‹#›</a:t>
            </a:fld>
            <a:endParaRPr lang="en-US"/>
          </a:p>
        </p:txBody>
      </p:sp>
    </p:spTree>
    <p:extLst>
      <p:ext uri="{BB962C8B-B14F-4D97-AF65-F5344CB8AC3E}">
        <p14:creationId xmlns:p14="http://schemas.microsoft.com/office/powerpoint/2010/main" val="41968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144CD-DE69-44B8-8922-574B8DC82B65}"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5B59-3B18-47F5-B525-87BAA9B824EC}" type="slidenum">
              <a:rPr lang="en-US" smtClean="0"/>
              <a:t>‹#›</a:t>
            </a:fld>
            <a:endParaRPr lang="en-US"/>
          </a:p>
        </p:txBody>
      </p:sp>
    </p:spTree>
    <p:extLst>
      <p:ext uri="{BB962C8B-B14F-4D97-AF65-F5344CB8AC3E}">
        <p14:creationId xmlns:p14="http://schemas.microsoft.com/office/powerpoint/2010/main" val="261964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9144CD-DE69-44B8-8922-574B8DC82B65}"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5B59-3B18-47F5-B525-87BAA9B824EC}" type="slidenum">
              <a:rPr lang="en-US" smtClean="0"/>
              <a:t>‹#›</a:t>
            </a:fld>
            <a:endParaRPr lang="en-US"/>
          </a:p>
        </p:txBody>
      </p:sp>
    </p:spTree>
    <p:extLst>
      <p:ext uri="{BB962C8B-B14F-4D97-AF65-F5344CB8AC3E}">
        <p14:creationId xmlns:p14="http://schemas.microsoft.com/office/powerpoint/2010/main" val="15994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9144CD-DE69-44B8-8922-574B8DC82B65}"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C5B59-3B18-47F5-B525-87BAA9B824EC}" type="slidenum">
              <a:rPr lang="en-US" smtClean="0"/>
              <a:t>‹#›</a:t>
            </a:fld>
            <a:endParaRPr lang="en-US"/>
          </a:p>
        </p:txBody>
      </p:sp>
    </p:spTree>
    <p:extLst>
      <p:ext uri="{BB962C8B-B14F-4D97-AF65-F5344CB8AC3E}">
        <p14:creationId xmlns:p14="http://schemas.microsoft.com/office/powerpoint/2010/main" val="147122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9144CD-DE69-44B8-8922-574B8DC82B65}" type="datetimeFigureOut">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C5B59-3B18-47F5-B525-87BAA9B824EC}" type="slidenum">
              <a:rPr lang="en-US" smtClean="0"/>
              <a:t>‹#›</a:t>
            </a:fld>
            <a:endParaRPr lang="en-US"/>
          </a:p>
        </p:txBody>
      </p:sp>
    </p:spTree>
    <p:extLst>
      <p:ext uri="{BB962C8B-B14F-4D97-AF65-F5344CB8AC3E}">
        <p14:creationId xmlns:p14="http://schemas.microsoft.com/office/powerpoint/2010/main" val="382184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144CD-DE69-44B8-8922-574B8DC82B65}" type="datetimeFigureOut">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C5B59-3B18-47F5-B525-87BAA9B824EC}" type="slidenum">
              <a:rPr lang="en-US" smtClean="0"/>
              <a:t>‹#›</a:t>
            </a:fld>
            <a:endParaRPr lang="en-US"/>
          </a:p>
        </p:txBody>
      </p:sp>
    </p:spTree>
    <p:extLst>
      <p:ext uri="{BB962C8B-B14F-4D97-AF65-F5344CB8AC3E}">
        <p14:creationId xmlns:p14="http://schemas.microsoft.com/office/powerpoint/2010/main" val="324822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144CD-DE69-44B8-8922-574B8DC82B65}"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5B59-3B18-47F5-B525-87BAA9B824EC}" type="slidenum">
              <a:rPr lang="en-US" smtClean="0"/>
              <a:t>‹#›</a:t>
            </a:fld>
            <a:endParaRPr lang="en-US"/>
          </a:p>
        </p:txBody>
      </p:sp>
    </p:spTree>
    <p:extLst>
      <p:ext uri="{BB962C8B-B14F-4D97-AF65-F5344CB8AC3E}">
        <p14:creationId xmlns:p14="http://schemas.microsoft.com/office/powerpoint/2010/main" val="345471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144CD-DE69-44B8-8922-574B8DC82B65}"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5B59-3B18-47F5-B525-87BAA9B824EC}" type="slidenum">
              <a:rPr lang="en-US" smtClean="0"/>
              <a:t>‹#›</a:t>
            </a:fld>
            <a:endParaRPr lang="en-US"/>
          </a:p>
        </p:txBody>
      </p:sp>
    </p:spTree>
    <p:extLst>
      <p:ext uri="{BB962C8B-B14F-4D97-AF65-F5344CB8AC3E}">
        <p14:creationId xmlns:p14="http://schemas.microsoft.com/office/powerpoint/2010/main" val="103122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D9144CD-DE69-44B8-8922-574B8DC82B65}" type="datetimeFigureOut">
              <a:rPr lang="en-US" smtClean="0"/>
              <a:t>10/9/2014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B8C5B59-3B18-47F5-B525-87BAA9B824EC}" type="slidenum">
              <a:rPr lang="en-US" smtClean="0"/>
              <a:t>‹#›</a:t>
            </a:fld>
            <a:endParaRPr lang="en-US"/>
          </a:p>
        </p:txBody>
      </p:sp>
    </p:spTree>
    <p:extLst>
      <p:ext uri="{BB962C8B-B14F-4D97-AF65-F5344CB8AC3E}">
        <p14:creationId xmlns:p14="http://schemas.microsoft.com/office/powerpoint/2010/main" val="21797687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948" y="2152852"/>
            <a:ext cx="2259272" cy="150241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54" y="1672233"/>
            <a:ext cx="3584999" cy="2674961"/>
          </a:xfrm>
          <a:prstGeom prst="rect">
            <a:avLst/>
          </a:prstGeom>
          <a:ln>
            <a:noFill/>
          </a:ln>
          <a:effectLst>
            <a:outerShdw blurRad="292100" dist="139700" dir="2700000" algn="tl" rotWithShape="0">
              <a:srgbClr val="333333">
                <a:alpha val="65000"/>
              </a:srgbClr>
            </a:outerShdw>
          </a:effectLst>
        </p:spPr>
      </p:pic>
      <p:pic>
        <p:nvPicPr>
          <p:cNvPr id="9" name="Picture 8" descr="MDG_Header1.jpg"/>
          <p:cNvPicPr/>
          <p:nvPr/>
        </p:nvPicPr>
        <p:blipFill>
          <a:blip r:embed="rId4"/>
          <a:stretch>
            <a:fillRect/>
          </a:stretch>
        </p:blipFill>
        <p:spPr>
          <a:xfrm>
            <a:off x="0" y="0"/>
            <a:ext cx="6858000" cy="767610"/>
          </a:xfrm>
          <a:prstGeom prst="rect">
            <a:avLst/>
          </a:prstGeom>
        </p:spPr>
      </p:pic>
      <p:sp>
        <p:nvSpPr>
          <p:cNvPr id="10" name="TextBox 9"/>
          <p:cNvSpPr txBox="1"/>
          <p:nvPr/>
        </p:nvSpPr>
        <p:spPr>
          <a:xfrm>
            <a:off x="1013346" y="1013913"/>
            <a:ext cx="4831308" cy="523220"/>
          </a:xfrm>
          <a:prstGeom prst="rect">
            <a:avLst/>
          </a:prstGeom>
          <a:noFill/>
        </p:spPr>
        <p:txBody>
          <a:bodyPr wrap="square" rtlCol="0">
            <a:spAutoFit/>
          </a:bodyPr>
          <a:lstStyle/>
          <a:p>
            <a:pPr algn="ctr"/>
            <a:r>
              <a:rPr lang="en-US" sz="2800" b="1" dirty="0" smtClean="0"/>
              <a:t>Reference Wastewater Guide</a:t>
            </a:r>
            <a:endParaRPr lang="en-US" sz="2800" b="1" dirty="0"/>
          </a:p>
        </p:txBody>
      </p:sp>
      <p:pic>
        <p:nvPicPr>
          <p:cNvPr id="14" name="Picture 13" descr="Footer.jpg"/>
          <p:cNvPicPr/>
          <p:nvPr/>
        </p:nvPicPr>
        <p:blipFill>
          <a:blip r:embed="rId5"/>
          <a:stretch>
            <a:fillRect/>
          </a:stretch>
        </p:blipFill>
        <p:spPr>
          <a:xfrm>
            <a:off x="0" y="8594819"/>
            <a:ext cx="6858000" cy="54864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3347" y="4624427"/>
            <a:ext cx="4939352" cy="3704514"/>
          </a:xfrm>
          <a:prstGeom prst="rect">
            <a:avLst/>
          </a:prstGeom>
        </p:spPr>
      </p:pic>
    </p:spTree>
    <p:extLst>
      <p:ext uri="{BB962C8B-B14F-4D97-AF65-F5344CB8AC3E}">
        <p14:creationId xmlns:p14="http://schemas.microsoft.com/office/powerpoint/2010/main" val="48909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267836" y="137945"/>
            <a:ext cx="6296738" cy="8310737"/>
          </a:xfrm>
          <a:prstGeom prst="rect">
            <a:avLst/>
          </a:prstGeom>
        </p:spPr>
        <p:txBody>
          <a:bodyPr wrap="square">
            <a:spAutoFit/>
          </a:bodyPr>
          <a:lstStyle/>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Bulking</a:t>
            </a:r>
            <a:r>
              <a:rPr lang="en-US" sz="1800" b="1" dirty="0">
                <a:latin typeface="Calibri" panose="020F0502020204030204" pitchFamily="34"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A condition in which sludge compacts poorly. The definition of a bulking sludge is a sludge having an SVI (sludge volume index) of &gt;150. Ultimate the definition of a bulking sludge is an SVI range in which sludge compaction is poor and due to high sludge blankets in the final clarifiers, sludge is lost to the effluent. Bulking is the number one cause of wastewater violations. Bulking </a:t>
            </a:r>
            <a:r>
              <a:rPr lang="en-US" sz="1800" dirty="0" err="1">
                <a:latin typeface="Calibri" panose="020F0502020204030204" pitchFamily="34" charset="0"/>
                <a:ea typeface="Calibri" panose="020F0502020204030204" pitchFamily="34" charset="0"/>
                <a:cs typeface="Times New Roman" panose="02020603050405020304" pitchFamily="18" charset="0"/>
              </a:rPr>
              <a:t>sludges</a:t>
            </a:r>
            <a:r>
              <a:rPr lang="en-US" sz="1800" dirty="0">
                <a:latin typeface="Calibri" panose="020F0502020204030204" pitchFamily="34" charset="0"/>
                <a:ea typeface="Calibri" panose="020F0502020204030204" pitchFamily="34" charset="0"/>
                <a:cs typeface="Times New Roman" panose="02020603050405020304" pitchFamily="18" charset="0"/>
              </a:rPr>
              <a:t> can filamentous in nature or due to excessive polysaccharide (slime bulking) and may be caused by low dissolved oxygen, septicity (organic acids and sulfide), low food to microorganism ratio (low F/M), low pH, and nutrient deficiency. </a:t>
            </a:r>
          </a:p>
          <a:p>
            <a:pPr algn="just">
              <a:lnSpc>
                <a:spcPct val="107000"/>
              </a:lnSpc>
              <a:spcAft>
                <a:spcPts val="800"/>
              </a:spcAft>
            </a:pPr>
            <a:r>
              <a:rPr lang="en-US" sz="1800" b="1" u="sng" dirty="0" smtClean="0">
                <a:latin typeface="Calibri" panose="020F0502020204030204" pitchFamily="34" charset="0"/>
                <a:ea typeface="Calibri" panose="020F0502020204030204" pitchFamily="34" charset="0"/>
                <a:cs typeface="Times New Roman" panose="02020603050405020304" pitchFamily="18" charset="0"/>
              </a:rPr>
              <a:t>Biological </a:t>
            </a:r>
            <a:r>
              <a:rPr lang="en-US" sz="1800" b="1" u="sng" dirty="0">
                <a:latin typeface="Calibri" panose="020F0502020204030204" pitchFamily="34" charset="0"/>
                <a:ea typeface="Calibri" panose="020F0502020204030204" pitchFamily="34" charset="0"/>
                <a:cs typeface="Times New Roman" panose="02020603050405020304" pitchFamily="18" charset="0"/>
              </a:rPr>
              <a:t>Nutrient Removal</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(BNR): A process that is used for nitrogen and phosphorus removal in wastewater </a:t>
            </a:r>
            <a:r>
              <a:rPr lang="en-US" sz="1800" dirty="0" smtClean="0">
                <a:latin typeface="Calibri" panose="020F0502020204030204" pitchFamily="34" charset="0"/>
                <a:ea typeface="Calibri" panose="020F0502020204030204" pitchFamily="34" charset="0"/>
                <a:cs typeface="Times New Roman" panose="02020603050405020304" pitchFamily="18" charset="0"/>
              </a:rPr>
              <a:t>systems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Buffering Capacity</a:t>
            </a:r>
            <a:r>
              <a:rPr lang="en-US" sz="1800" dirty="0">
                <a:latin typeface="Calibri" panose="020F0502020204030204" pitchFamily="34" charset="0"/>
                <a:ea typeface="Calibri" panose="020F0502020204030204" pitchFamily="34" charset="0"/>
                <a:cs typeface="Times New Roman" panose="02020603050405020304" pitchFamily="18" charset="0"/>
              </a:rPr>
              <a:t>: The measure of the ability of a liquor to neutralize bases or acids and resistance to change in </a:t>
            </a:r>
            <a:r>
              <a:rPr lang="en-US" sz="1800" dirty="0" err="1">
                <a:latin typeface="Calibri" panose="020F0502020204030204" pitchFamily="34" charset="0"/>
                <a:ea typeface="Calibri" panose="020F0502020204030204" pitchFamily="34" charset="0"/>
                <a:cs typeface="Times New Roman" panose="02020603050405020304" pitchFamily="18" charset="0"/>
              </a:rPr>
              <a:t>pH.</a:t>
            </a:r>
            <a:r>
              <a:rPr lang="en-U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US" sz="1800" b="1" u="sng" dirty="0" err="1">
                <a:latin typeface="Calibri" panose="020F0502020204030204" pitchFamily="34" charset="0"/>
                <a:ea typeface="Calibri" panose="020F0502020204030204" pitchFamily="34" charset="0"/>
                <a:cs typeface="Times New Roman" panose="02020603050405020304" pitchFamily="18" charset="0"/>
              </a:rPr>
              <a:t>Biosolids</a:t>
            </a:r>
            <a:r>
              <a:rPr lang="en-US" sz="1800" dirty="0">
                <a:latin typeface="Calibri" panose="020F0502020204030204" pitchFamily="34" charset="0"/>
                <a:ea typeface="Calibri" panose="020F0502020204030204" pitchFamily="34" charset="0"/>
                <a:cs typeface="Times New Roman" panose="02020603050405020304" pitchFamily="18" charset="0"/>
              </a:rPr>
              <a:t>: Wastewater sludge. </a:t>
            </a:r>
            <a:r>
              <a:rPr lang="en-US" sz="1800" dirty="0" err="1">
                <a:latin typeface="Calibri" panose="020F0502020204030204" pitchFamily="34" charset="0"/>
                <a:ea typeface="Calibri" panose="020F0502020204030204" pitchFamily="34" charset="0"/>
                <a:cs typeface="Times New Roman" panose="02020603050405020304" pitchFamily="18" charset="0"/>
              </a:rPr>
              <a:t>Biosolids</a:t>
            </a:r>
            <a:r>
              <a:rPr lang="en-US" sz="1800" dirty="0">
                <a:latin typeface="Calibri" panose="020F0502020204030204" pitchFamily="34" charset="0"/>
                <a:ea typeface="Calibri" panose="020F0502020204030204" pitchFamily="34" charset="0"/>
                <a:cs typeface="Times New Roman" panose="02020603050405020304" pitchFamily="18" charset="0"/>
              </a:rPr>
              <a:t> is an emerging term for this as it is more positive sounding name. </a:t>
            </a:r>
            <a:r>
              <a:rPr lang="en-US" sz="1800" dirty="0" err="1">
                <a:latin typeface="Calibri" panose="020F0502020204030204" pitchFamily="34" charset="0"/>
                <a:ea typeface="Calibri" panose="020F0502020204030204" pitchFamily="34" charset="0"/>
                <a:cs typeface="Times New Roman" panose="02020603050405020304" pitchFamily="18" charset="0"/>
              </a:rPr>
              <a:t>Biosolids</a:t>
            </a:r>
            <a:r>
              <a:rPr lang="en-US" sz="1800" dirty="0">
                <a:latin typeface="Calibri" panose="020F0502020204030204" pitchFamily="34" charset="0"/>
                <a:ea typeface="Calibri" panose="020F0502020204030204" pitchFamily="34" charset="0"/>
                <a:cs typeface="Times New Roman" panose="02020603050405020304" pitchFamily="18" charset="0"/>
              </a:rPr>
              <a:t> are often land applied once they are treated to a stable form.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Case Study</a:t>
            </a:r>
            <a:r>
              <a:rPr lang="en-US" sz="1800" dirty="0">
                <a:latin typeface="Calibri" panose="020F0502020204030204" pitchFamily="34" charset="0"/>
                <a:ea typeface="Calibri" panose="020F0502020204030204" pitchFamily="34" charset="0"/>
                <a:cs typeface="Times New Roman" panose="02020603050405020304" pitchFamily="18" charset="0"/>
              </a:rPr>
              <a:t>: A report of a trial period in which certain parameters were measured or adjusted with the intention to achieve what is defined as success.</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Composite Sample</a:t>
            </a:r>
            <a:r>
              <a:rPr lang="en-US" sz="1800" dirty="0">
                <a:latin typeface="Calibri" panose="020F0502020204030204" pitchFamily="34" charset="0"/>
                <a:ea typeface="Calibri" panose="020F0502020204030204" pitchFamily="34" charset="0"/>
                <a:cs typeface="Times New Roman" panose="02020603050405020304" pitchFamily="18" charset="0"/>
              </a:rPr>
              <a:t>: A sample that is composed of a collection of individual samples taken at regulated intervals. It is common that composite samples are flow proportional, although in some cases, they can be taken on the basis of time (example: Sample is taken every 30 minutes). </a:t>
            </a:r>
          </a:p>
        </p:txBody>
      </p:sp>
    </p:spTree>
    <p:extLst>
      <p:ext uri="{BB962C8B-B14F-4D97-AF65-F5344CB8AC3E}">
        <p14:creationId xmlns:p14="http://schemas.microsoft.com/office/powerpoint/2010/main" val="2103242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09181" y="286537"/>
            <a:ext cx="6264323" cy="9108647"/>
          </a:xfrm>
          <a:prstGeom prst="rect">
            <a:avLst/>
          </a:prstGeom>
        </p:spPr>
        <p:txBody>
          <a:bodyPr wrap="square">
            <a:spAutoFit/>
          </a:bodyPr>
          <a:lstStyle/>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Clarifier</a:t>
            </a:r>
            <a:r>
              <a:rPr lang="en-US" sz="1800" u="sng" dirty="0">
                <a:latin typeface="Calibri" panose="020F0502020204030204" pitchFamily="34"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A tank where wastewater is held for a period of time in which heavier solids settle to the bottom. Primary clarifiers are commonly used in wastewater for primary treatment. Final clarifiers separate the treated (clear) water with the mixed liquor which is then returned to the aeration basin or wasted from the process.</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Coagulant</a:t>
            </a:r>
            <a:r>
              <a:rPr lang="en-US" sz="1800" dirty="0">
                <a:latin typeface="Calibri" panose="020F0502020204030204" pitchFamily="34" charset="0"/>
                <a:ea typeface="Calibri" panose="020F0502020204030204" pitchFamily="34" charset="0"/>
                <a:cs typeface="Times New Roman" panose="02020603050405020304" pitchFamily="18" charset="0"/>
              </a:rPr>
              <a:t>: A chemical that causes fine particles to form larger particles. Coagulation is desired in sludge dewatering and often in liquid/ solids separation</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Coliform</a:t>
            </a:r>
            <a:r>
              <a:rPr lang="en-US" sz="1800" dirty="0">
                <a:latin typeface="Calibri" panose="020F0502020204030204" pitchFamily="34" charset="0"/>
                <a:ea typeface="Calibri" panose="020F0502020204030204" pitchFamily="34" charset="0"/>
                <a:cs typeface="Times New Roman" panose="02020603050405020304" pitchFamily="18" charset="0"/>
              </a:rPr>
              <a:t>: A type of bacteria that indicates the possible presence of pathogenic bacteria. Coliform bacteria are often tested for as they are easier to identify than pathogens and compete in the same environments.</a:t>
            </a:r>
          </a:p>
          <a:p>
            <a:pPr algn="just">
              <a:lnSpc>
                <a:spcPct val="107000"/>
              </a:lnSpc>
              <a:spcAft>
                <a:spcPts val="800"/>
              </a:spcAft>
            </a:pPr>
            <a:r>
              <a:rPr lang="en-US" sz="1800" b="1" u="sng" dirty="0" smtClean="0">
                <a:latin typeface="Calibri" panose="020F0502020204030204" pitchFamily="34" charset="0"/>
                <a:ea typeface="Calibri" panose="020F0502020204030204" pitchFamily="34" charset="0"/>
                <a:cs typeface="Times New Roman" panose="02020603050405020304" pitchFamily="18" charset="0"/>
              </a:rPr>
              <a:t>Colloidal</a:t>
            </a:r>
            <a:r>
              <a:rPr lang="en-US" sz="1800" dirty="0" smtClean="0">
                <a:latin typeface="Calibri" panose="020F0502020204030204" pitchFamily="34" charset="0"/>
                <a:ea typeface="Calibri" panose="020F0502020204030204" pitchFamily="34" charset="0"/>
                <a:cs typeface="Times New Roman" panose="02020603050405020304" pitchFamily="18" charset="0"/>
              </a:rPr>
              <a:t>: Solids that are not dissolved, but do not settle rapidly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Chemical Oxygen Demand</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(COD): A measure of the strength of wastewater expressed as the amount of oxygen consumed from a chemical oxidant. The chemical used in this test may react with material that bacteria will not so COD is always greater than BOD (biological oxygen demand).</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DO</a:t>
            </a:r>
            <a:r>
              <a:rPr lang="en-US" sz="1800" dirty="0">
                <a:latin typeface="Calibri" panose="020F0502020204030204" pitchFamily="34" charset="0"/>
                <a:ea typeface="Calibri" panose="020F0502020204030204" pitchFamily="34" charset="0"/>
                <a:cs typeface="Times New Roman" panose="02020603050405020304" pitchFamily="18" charset="0"/>
              </a:rPr>
              <a:t> (dissolved oxygen): atmospheric oxygen dissolved into water</a:t>
            </a:r>
            <a:r>
              <a:rPr lang="en-US" sz="18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1800" b="1" u="sng" dirty="0"/>
              <a:t>Denitrification</a:t>
            </a:r>
            <a:r>
              <a:rPr lang="en-US" sz="1800" dirty="0"/>
              <a:t>: An anoxic process in which nitrate is converted to nitrogen gas. For denitrification to occur the following are needed 1) no free dissolved oxygen 2) the presence of nitrate 3) a carbon source (soluble BOD). Denitrification (floating sludge) is a common problem in secondary clarifiers of wastewater plants. Avoiding this involves removing one of its three ingredients.</a:t>
            </a:r>
          </a:p>
          <a:p>
            <a:pPr algn="just">
              <a:lnSpc>
                <a:spcPct val="107000"/>
              </a:lnSpc>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30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36478" y="118325"/>
            <a:ext cx="6550925" cy="8515921"/>
          </a:xfrm>
          <a:prstGeom prst="rect">
            <a:avLst/>
          </a:prstGeom>
          <a:solidFill>
            <a:schemeClr val="bg1">
              <a:lumMod val="95000"/>
            </a:schemeClr>
          </a:solidFill>
        </p:spPr>
        <p:txBody>
          <a:bodyPr wrap="square">
            <a:spAutoFit/>
          </a:bodyPr>
          <a:lstStyle/>
          <a:p>
            <a:pPr>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Dispersed Growth</a:t>
            </a:r>
            <a:r>
              <a:rPr lang="en-US" sz="1800" dirty="0">
                <a:latin typeface="Calibri" panose="020F0502020204030204" pitchFamily="34" charset="0"/>
                <a:ea typeface="Calibri" panose="020F0502020204030204" pitchFamily="34" charset="0"/>
                <a:cs typeface="Times New Roman" panose="02020603050405020304" pitchFamily="18" charset="0"/>
              </a:rPr>
              <a:t>: A condition in which bacteria do not flocculate together. Causes for this include high cellular growth rates (high F/M), the presence of surfactants or toxicants, temperature fluctuation, and a high ratio of </a:t>
            </a:r>
            <a:r>
              <a:rPr lang="en-US" sz="1800" dirty="0" smtClean="0">
                <a:latin typeface="Calibri" panose="020F0502020204030204" pitchFamily="34" charset="0"/>
                <a:ea typeface="Calibri" panose="020F0502020204030204" pitchFamily="34" charset="0"/>
                <a:cs typeface="Times New Roman" panose="02020603050405020304" pitchFamily="18" charset="0"/>
              </a:rPr>
              <a:t>monovalent </a:t>
            </a:r>
            <a:r>
              <a:rPr lang="en-US" sz="1800" dirty="0">
                <a:latin typeface="Calibri" panose="020F0502020204030204" pitchFamily="34" charset="0"/>
                <a:ea typeface="Calibri" panose="020F0502020204030204" pitchFamily="34" charset="0"/>
                <a:cs typeface="Times New Roman" panose="02020603050405020304" pitchFamily="18" charset="0"/>
              </a:rPr>
              <a:t>to divalent or multivalent ions in wastewater (i.e. high amounts of potassium and sodium in relations to calcium and magnesium).</a:t>
            </a:r>
          </a:p>
          <a:p>
            <a:pPr>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Degradation</a:t>
            </a:r>
            <a:r>
              <a:rPr lang="en-US" sz="1800" dirty="0">
                <a:latin typeface="Calibri" panose="020F0502020204030204" pitchFamily="34" charset="0"/>
                <a:ea typeface="Calibri" panose="020F0502020204030204" pitchFamily="34" charset="0"/>
                <a:cs typeface="Times New Roman" panose="02020603050405020304" pitchFamily="18" charset="0"/>
              </a:rPr>
              <a:t>: The breaking down of one substance into simpler substances. An example would be that in wastewater treatment bacteria break down organic matter (BOD) into end products of carbon dioxide and water.</a:t>
            </a:r>
          </a:p>
          <a:p>
            <a:pPr>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Detention time</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(also known as retention time): The time water remains in a certain area (tank, treatment plant </a:t>
            </a:r>
            <a:r>
              <a:rPr lang="en-US" sz="1800" dirty="0" err="1">
                <a:latin typeface="Calibri" panose="020F0502020204030204" pitchFamily="34" charset="0"/>
                <a:ea typeface="Calibri" panose="020F0502020204030204" pitchFamily="34" charset="0"/>
                <a:cs typeface="Times New Roman" panose="02020603050405020304" pitchFamily="18" charset="0"/>
              </a:rPr>
              <a:t>etc</a:t>
            </a:r>
            <a:r>
              <a:rPr lang="en-US" sz="1800" dirty="0" smtClean="0">
                <a:latin typeface="Calibri" panose="020F0502020204030204" pitchFamily="34"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Digester</a:t>
            </a:r>
            <a:r>
              <a:rPr lang="en-US" sz="1800" dirty="0">
                <a:latin typeface="Calibri" panose="020F0502020204030204" pitchFamily="34" charset="0"/>
                <a:ea typeface="Calibri" panose="020F0502020204030204" pitchFamily="34" charset="0"/>
                <a:cs typeface="Times New Roman" panose="02020603050405020304" pitchFamily="18" charset="0"/>
              </a:rPr>
              <a:t>: A tank in which sludge is placed for decomposition and reduction of volatile suspended solids. These can be anaerobic or aerobic processes.</a:t>
            </a:r>
          </a:p>
          <a:p>
            <a:pPr>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Disinfection</a:t>
            </a:r>
            <a:r>
              <a:rPr lang="en-US" sz="1800" dirty="0">
                <a:latin typeface="Calibri" panose="020F0502020204030204" pitchFamily="34" charset="0"/>
                <a:ea typeface="Calibri" panose="020F0502020204030204" pitchFamily="34" charset="0"/>
                <a:cs typeface="Times New Roman" panose="02020603050405020304" pitchFamily="18" charset="0"/>
              </a:rPr>
              <a:t>: A process that is designed to kill or inactivate specific microorganisms. Chlorination and UV disinfection are the two main ways that pathogens are killed in wastewater. Chlorine is also occasionally used to selectively kill filamentous bacteria.</a:t>
            </a:r>
          </a:p>
          <a:p>
            <a:pPr>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Effluent</a:t>
            </a:r>
            <a:r>
              <a:rPr lang="en-US" sz="1800" dirty="0">
                <a:latin typeface="Calibri" panose="020F0502020204030204" pitchFamily="34" charset="0"/>
                <a:ea typeface="Calibri" panose="020F0502020204030204" pitchFamily="34" charset="0"/>
                <a:cs typeface="Times New Roman" panose="02020603050405020304" pitchFamily="18" charset="0"/>
              </a:rPr>
              <a:t>: Wastewater or another liquid exiting an area (i.e. tank, system, lagoon </a:t>
            </a:r>
            <a:r>
              <a:rPr lang="en-US" sz="1800" dirty="0" err="1">
                <a:latin typeface="Calibri" panose="020F0502020204030204" pitchFamily="34" charset="0"/>
                <a:ea typeface="Calibri" panose="020F0502020204030204" pitchFamily="34" charset="0"/>
                <a:cs typeface="Times New Roman" panose="02020603050405020304" pitchFamily="18" charset="0"/>
              </a:rPr>
              <a:t>etc</a:t>
            </a:r>
            <a:r>
              <a:rPr lang="en-US" sz="18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Endogenous Respiration</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 condition in which organisms use their own cellular material instead of new organic matter to sustain themselves.</a:t>
            </a:r>
          </a:p>
          <a:p>
            <a:pPr>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Enzymes</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Organic substances which are produced by living organisms that cause or speed up chemical or biochemical reactions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080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22828" y="97455"/>
            <a:ext cx="6400800" cy="9701374"/>
          </a:xfrm>
          <a:prstGeom prst="rect">
            <a:avLst/>
          </a:prstGeom>
        </p:spPr>
        <p:txBody>
          <a:bodyPr wrap="square">
            <a:spAutoFit/>
          </a:bodyPr>
          <a:lstStyle/>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Equalization basin</a:t>
            </a:r>
            <a:r>
              <a:rPr lang="en-US" sz="1800" dirty="0">
                <a:latin typeface="Calibri" panose="020F0502020204030204" pitchFamily="34" charset="0"/>
                <a:ea typeface="Calibri" panose="020F0502020204030204" pitchFamily="34" charset="0"/>
                <a:cs typeface="Times New Roman" panose="02020603050405020304" pitchFamily="18" charset="0"/>
              </a:rPr>
              <a:t>: A holding area or tank where water is collected before treatment. These basins help to reduce variations of flow and chemical composition in the incoming wastewater</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Enhanced Biological Phosphorus Removal</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(EBPR): A process involving an anaerobic selector, in which certain organisms are selected that ultimately achieve higher phosphorus uptake than conventional wastewater bacteria</a:t>
            </a:r>
          </a:p>
          <a:p>
            <a:pPr algn="just">
              <a:lnSpc>
                <a:spcPct val="107000"/>
              </a:lnSpc>
              <a:spcAft>
                <a:spcPts val="800"/>
              </a:spcAft>
            </a:pPr>
            <a:r>
              <a:rPr lang="en-US" sz="1800" b="1" u="sng" dirty="0" err="1">
                <a:latin typeface="Calibri" panose="020F0502020204030204" pitchFamily="34" charset="0"/>
                <a:ea typeface="Calibri" panose="020F0502020204030204" pitchFamily="34" charset="0"/>
                <a:cs typeface="Times New Roman" panose="02020603050405020304" pitchFamily="18" charset="0"/>
              </a:rPr>
              <a:t>Excocellular</a:t>
            </a:r>
            <a:r>
              <a:rPr lang="en-US" sz="1800" b="1" u="sng" dirty="0">
                <a:latin typeface="Calibri" panose="020F0502020204030204" pitchFamily="34" charset="0"/>
                <a:ea typeface="Calibri" panose="020F0502020204030204" pitchFamily="34" charset="0"/>
                <a:cs typeface="Times New Roman" panose="02020603050405020304" pitchFamily="18" charset="0"/>
              </a:rPr>
              <a:t> material</a:t>
            </a:r>
            <a:r>
              <a:rPr lang="en-US" sz="1800" dirty="0">
                <a:latin typeface="Calibri" panose="020F0502020204030204" pitchFamily="34" charset="0"/>
                <a:ea typeface="Calibri" panose="020F0502020204030204" pitchFamily="34" charset="0"/>
                <a:cs typeface="Times New Roman" panose="02020603050405020304" pitchFamily="18" charset="0"/>
              </a:rPr>
              <a:t>: polysaccharide, “slime”, or “bug glue”. This material helps the flocs stick together. Under certain conditions bacteria can produce too much “slime” and this can create problems.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Food/Microorganism Ratio</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(F/M ratio): A measure of the amount of food provided to the bacteria using the organic loading rate in </a:t>
            </a:r>
            <a:r>
              <a:rPr lang="en-US" sz="1800" dirty="0" err="1">
                <a:latin typeface="Calibri" panose="020F0502020204030204" pitchFamily="34" charset="0"/>
                <a:ea typeface="Calibri" panose="020F0502020204030204" pitchFamily="34" charset="0"/>
                <a:cs typeface="Times New Roman" panose="02020603050405020304" pitchFamily="18" charset="0"/>
              </a:rPr>
              <a:t>lbs</a:t>
            </a:r>
            <a:r>
              <a:rPr lang="en-US" sz="1800" dirty="0">
                <a:latin typeface="Calibri" panose="020F0502020204030204" pitchFamily="34" charset="0"/>
                <a:ea typeface="Calibri" panose="020F0502020204030204" pitchFamily="34" charset="0"/>
                <a:cs typeface="Times New Roman" panose="02020603050405020304" pitchFamily="18" charset="0"/>
              </a:rPr>
              <a:t>/day BOD/ the </a:t>
            </a:r>
            <a:r>
              <a:rPr lang="en-US" sz="1800" dirty="0" err="1">
                <a:latin typeface="Calibri" panose="020F0502020204030204" pitchFamily="34" charset="0"/>
                <a:ea typeface="Calibri" panose="020F0502020204030204" pitchFamily="34" charset="0"/>
                <a:cs typeface="Times New Roman" panose="02020603050405020304" pitchFamily="18" charset="0"/>
              </a:rPr>
              <a:t>lbs</a:t>
            </a:r>
            <a:r>
              <a:rPr lang="en-US" sz="1800" dirty="0">
                <a:latin typeface="Calibri" panose="020F0502020204030204" pitchFamily="34" charset="0"/>
                <a:ea typeface="Calibri" panose="020F0502020204030204" pitchFamily="34" charset="0"/>
                <a:cs typeface="Times New Roman" panose="02020603050405020304" pitchFamily="18" charset="0"/>
              </a:rPr>
              <a:t> of MLVSS (mixed liquor volatile suspended solids) in the system</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Facultative bacteria</a:t>
            </a:r>
            <a:r>
              <a:rPr lang="en-US" sz="1800" dirty="0">
                <a:latin typeface="Calibri" panose="020F0502020204030204" pitchFamily="34" charset="0"/>
                <a:ea typeface="Calibri" panose="020F0502020204030204" pitchFamily="34" charset="0"/>
                <a:cs typeface="Times New Roman" panose="02020603050405020304" pitchFamily="18" charset="0"/>
              </a:rPr>
              <a:t>: These bacteria possess the enzymes to use free dissolved oxygen or oxygen that is combined in materials such as sulfate or nitrate. They can live in anaerobic, anoxic, or aerobic environments.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Filamentous Organism</a:t>
            </a:r>
            <a:r>
              <a:rPr lang="en-US" sz="1800" dirty="0">
                <a:latin typeface="Calibri" panose="020F0502020204030204" pitchFamily="34" charset="0"/>
                <a:ea typeface="Calibri" panose="020F0502020204030204" pitchFamily="34" charset="0"/>
                <a:cs typeface="Times New Roman" panose="02020603050405020304" pitchFamily="18" charset="0"/>
              </a:rPr>
              <a:t>: Organism that grow in a thread-like or filamentous form. A “common” abundance of these organisms are beneficial to serve as a backbone for flocs, but and at greater abundance filamentous bacteria can cause settling and dewatering problems</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Floc</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Clumps of bacteria and other material that adhere together and form a cluster. Strong flocs are beneficial for good settling, dewatering, and biological treatment. If the right growth parameters are involved, strong floc formation should occur.</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77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50125" y="312055"/>
            <a:ext cx="6571397" cy="8341643"/>
          </a:xfrm>
          <a:prstGeom prst="rect">
            <a:avLst/>
          </a:prstGeom>
        </p:spPr>
        <p:txBody>
          <a:bodyPr wrap="square">
            <a:spAutoFit/>
          </a:bodyPr>
          <a:lstStyle/>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Grab Sample</a:t>
            </a:r>
            <a:r>
              <a:rPr lang="en-US" sz="1800" dirty="0">
                <a:latin typeface="Calibri" panose="020F0502020204030204" pitchFamily="34" charset="0"/>
                <a:ea typeface="Calibri" panose="020F0502020204030204" pitchFamily="34" charset="0"/>
                <a:cs typeface="Times New Roman" panose="02020603050405020304" pitchFamily="18" charset="0"/>
              </a:rPr>
              <a:t>: A single sample collected at a single period of time and represents the characteristics of the water at that given time.</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Hydrogen Sulfide</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 gas with a rotten-egg like odor produced when sulfate is broken down in anaerobic conditions. This gas is highly toxic, corrosive, and dangerous. Some filamentous bacteria are able to utilize hydrogen sulfide for growth.</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Heterotroph</a:t>
            </a:r>
            <a:r>
              <a:rPr lang="en-US" sz="1800" dirty="0">
                <a:latin typeface="Calibri" panose="020F0502020204030204" pitchFamily="34" charset="0"/>
                <a:ea typeface="Calibri" panose="020F0502020204030204" pitchFamily="34" charset="0"/>
                <a:cs typeface="Times New Roman" panose="02020603050405020304" pitchFamily="18" charset="0"/>
              </a:rPr>
              <a:t>: Organisms that break down organic matter as </a:t>
            </a:r>
            <a:r>
              <a:rPr lang="en-US" sz="1800" dirty="0" smtClean="0">
                <a:latin typeface="Calibri" panose="020F0502020204030204" pitchFamily="34" charset="0"/>
                <a:ea typeface="Calibri" panose="020F0502020204030204" pitchFamily="34" charset="0"/>
                <a:cs typeface="Times New Roman" panose="02020603050405020304" pitchFamily="18" charset="0"/>
              </a:rPr>
              <a:t>food</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India Ink stain</a:t>
            </a:r>
            <a:r>
              <a:rPr lang="en-US" sz="1800" dirty="0">
                <a:latin typeface="Calibri" panose="020F0502020204030204" pitchFamily="34" charset="0"/>
                <a:ea typeface="Calibri" panose="020F0502020204030204" pitchFamily="34" charset="0"/>
                <a:cs typeface="Times New Roman" panose="02020603050405020304" pitchFamily="18" charset="0"/>
              </a:rPr>
              <a:t>: a staining procedure used in wastewater microscopy to view the abundance of slime-</a:t>
            </a:r>
            <a:r>
              <a:rPr lang="en-US" sz="1800" dirty="0" err="1">
                <a:latin typeface="Calibri" panose="020F0502020204030204" pitchFamily="34" charset="0"/>
                <a:ea typeface="Calibri" panose="020F0502020204030204" pitchFamily="34" charset="0"/>
                <a:cs typeface="Times New Roman" panose="02020603050405020304" pitchFamily="18" charset="0"/>
              </a:rPr>
              <a:t>lik</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exocellular</a:t>
            </a:r>
            <a:r>
              <a:rPr lang="en-US" sz="1800" dirty="0">
                <a:latin typeface="Calibri" panose="020F0502020204030204" pitchFamily="34" charset="0"/>
                <a:ea typeface="Calibri" panose="020F0502020204030204" pitchFamily="34" charset="0"/>
                <a:cs typeface="Times New Roman" panose="02020603050405020304" pitchFamily="18" charset="0"/>
              </a:rPr>
              <a:t> material (polysaccharide).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Influen</a:t>
            </a:r>
            <a:r>
              <a:rPr lang="en-US" sz="1800" b="1" dirty="0">
                <a:latin typeface="Calibri" panose="020F0502020204030204" pitchFamily="34" charset="0"/>
                <a:ea typeface="Calibri" panose="020F0502020204030204" pitchFamily="34" charset="0"/>
                <a:cs typeface="Times New Roman" panose="02020603050405020304" pitchFamily="18" charset="0"/>
              </a:rPr>
              <a:t>t:</a:t>
            </a:r>
            <a:r>
              <a:rPr lang="en-US" sz="1800" dirty="0">
                <a:latin typeface="Calibri" panose="020F0502020204030204" pitchFamily="34" charset="0"/>
                <a:ea typeface="Calibri" panose="020F0502020204030204" pitchFamily="34" charset="0"/>
                <a:cs typeface="Times New Roman" panose="02020603050405020304" pitchFamily="18" charset="0"/>
              </a:rPr>
              <a:t> Wastewater or liquid entering a specific area such as a treatment plant, tank, clarifier etc.</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Inhibitory substance</a:t>
            </a:r>
            <a:r>
              <a:rPr lang="en-US" sz="1800" dirty="0">
                <a:latin typeface="Calibri" panose="020F0502020204030204" pitchFamily="34" charset="0"/>
                <a:ea typeface="Calibri" panose="020F0502020204030204" pitchFamily="34" charset="0"/>
                <a:cs typeface="Times New Roman" panose="02020603050405020304" pitchFamily="18" charset="0"/>
              </a:rPr>
              <a:t>: A material that is kills microorganisms or slows down their ability to degrade waste</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Inorganic</a:t>
            </a:r>
            <a:r>
              <a:rPr lang="en-US" sz="1800" b="1" dirty="0">
                <a:latin typeface="Calibri" panose="020F0502020204030204" pitchFamily="34"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Material such as sand, salt, and other minerals which cannot be further degraded by </a:t>
            </a:r>
            <a:r>
              <a:rPr lang="en-US" sz="1800" dirty="0" smtClean="0">
                <a:latin typeface="Calibri" panose="020F0502020204030204" pitchFamily="34" charset="0"/>
                <a:ea typeface="Calibri" panose="020F0502020204030204" pitchFamily="34" charset="0"/>
                <a:cs typeface="Times New Roman" panose="02020603050405020304" pitchFamily="18" charset="0"/>
              </a:rPr>
              <a:t>bacteria</a:t>
            </a:r>
          </a:p>
          <a:p>
            <a:pPr algn="just"/>
            <a:r>
              <a:rPr lang="en-US" sz="1800" b="1" u="sng" dirty="0"/>
              <a:t>MCRT</a:t>
            </a:r>
            <a:r>
              <a:rPr lang="en-US" sz="1800" dirty="0"/>
              <a:t> (Mean Cell Residence Time): The amount of time in days that a microorganism will spend in the activated sludge process: Total </a:t>
            </a:r>
            <a:r>
              <a:rPr lang="en-US" sz="1800" dirty="0" err="1"/>
              <a:t>lbs</a:t>
            </a:r>
            <a:r>
              <a:rPr lang="en-US" sz="1800" dirty="0"/>
              <a:t> or kg of suspended solids in system/ Total </a:t>
            </a:r>
            <a:r>
              <a:rPr lang="en-US" sz="1800" dirty="0" err="1"/>
              <a:t>lbs</a:t>
            </a:r>
            <a:r>
              <a:rPr lang="en-US" sz="1800" dirty="0"/>
              <a:t> or kg suspended solids leaving </a:t>
            </a:r>
            <a:r>
              <a:rPr lang="en-US" sz="1800" dirty="0" smtClean="0"/>
              <a:t>system/day</a:t>
            </a:r>
          </a:p>
          <a:p>
            <a:pPr algn="just"/>
            <a:endParaRPr lang="en-US" sz="1800" dirty="0"/>
          </a:p>
          <a:p>
            <a:pPr algn="just"/>
            <a:r>
              <a:rPr lang="en-US" sz="1800" b="1" u="sng" dirty="0"/>
              <a:t>Media</a:t>
            </a:r>
            <a:r>
              <a:rPr lang="en-US" sz="1800" dirty="0"/>
              <a:t>: Material on a fixed film process in which microorganism attach to and grow. Media may be found in processes such as trickling filters, rotating biological contractors, or processes such as MBBR (moving bed bio reactor).</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61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16006" y="229124"/>
            <a:ext cx="6564573" cy="8914876"/>
          </a:xfrm>
          <a:prstGeom prst="rect">
            <a:avLst/>
          </a:prstGeom>
        </p:spPr>
        <p:txBody>
          <a:bodyPr wrap="square">
            <a:spAutoFit/>
          </a:bodyPr>
          <a:lstStyle/>
          <a:p>
            <a:pPr algn="just">
              <a:lnSpc>
                <a:spcPct val="107000"/>
              </a:lnSpc>
              <a:spcAft>
                <a:spcPts val="800"/>
              </a:spcAft>
            </a:pPr>
            <a:r>
              <a:rPr lang="en-US" sz="1800" b="1" u="sng" dirty="0" err="1">
                <a:latin typeface="Calibri" panose="020F0502020204030204" pitchFamily="34" charset="0"/>
                <a:ea typeface="Calibri" panose="020F0502020204030204" pitchFamily="34" charset="0"/>
                <a:cs typeface="Times New Roman" panose="02020603050405020304" pitchFamily="18" charset="0"/>
              </a:rPr>
              <a:t>Mesophilic</a:t>
            </a:r>
            <a:r>
              <a:rPr lang="en-US" sz="1800" b="1" u="sng" dirty="0">
                <a:latin typeface="Calibri" panose="020F0502020204030204" pitchFamily="34" charset="0"/>
                <a:ea typeface="Calibri" panose="020F0502020204030204" pitchFamily="34" charset="0"/>
                <a:cs typeface="Times New Roman" panose="02020603050405020304" pitchFamily="18" charset="0"/>
              </a:rPr>
              <a:t> temperature range</a:t>
            </a:r>
            <a:r>
              <a:rPr lang="en-US" sz="1800" dirty="0">
                <a:latin typeface="Calibri" panose="020F0502020204030204" pitchFamily="34" charset="0"/>
                <a:ea typeface="Calibri" panose="020F0502020204030204" pitchFamily="34" charset="0"/>
                <a:cs typeface="Times New Roman" panose="02020603050405020304" pitchFamily="18" charset="0"/>
              </a:rPr>
              <a:t>: Between 68 degrees F (20 degrees C) and 113 degrees F (45 degrees C). Most bacteria in wastewater process will enter the </a:t>
            </a:r>
            <a:r>
              <a:rPr lang="en-US" sz="1800" dirty="0" err="1">
                <a:latin typeface="Calibri" panose="020F0502020204030204" pitchFamily="34" charset="0"/>
                <a:ea typeface="Calibri" panose="020F0502020204030204" pitchFamily="34" charset="0"/>
                <a:cs typeface="Times New Roman" panose="02020603050405020304" pitchFamily="18" charset="0"/>
              </a:rPr>
              <a:t>thermophilic</a:t>
            </a:r>
            <a:r>
              <a:rPr lang="en-US" sz="1800" dirty="0">
                <a:latin typeface="Calibri" panose="020F0502020204030204" pitchFamily="34" charset="0"/>
                <a:ea typeface="Calibri" panose="020F0502020204030204" pitchFamily="34" charset="0"/>
                <a:cs typeface="Times New Roman" panose="02020603050405020304" pitchFamily="18" charset="0"/>
              </a:rPr>
              <a:t> temperature range shortly after 100 degrees F.</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Mixed Liquor</a:t>
            </a:r>
            <a:r>
              <a:rPr lang="en-US" sz="1800" dirty="0">
                <a:latin typeface="Calibri" panose="020F0502020204030204" pitchFamily="34" charset="0"/>
                <a:ea typeface="Calibri" panose="020F0502020204030204" pitchFamily="34" charset="0"/>
                <a:cs typeface="Times New Roman" panose="02020603050405020304" pitchFamily="18" charset="0"/>
              </a:rPr>
              <a:t>: Activated sludge in the aeration tank mixed with raw wastewater or wastewater after primary </a:t>
            </a:r>
            <a:r>
              <a:rPr lang="en-US" sz="1800" dirty="0" smtClean="0">
                <a:latin typeface="Calibri" panose="020F0502020204030204" pitchFamily="34" charset="0"/>
                <a:ea typeface="Calibri" panose="020F0502020204030204" pitchFamily="34" charset="0"/>
                <a:cs typeface="Times New Roman" panose="02020603050405020304" pitchFamily="18" charset="0"/>
              </a:rPr>
              <a:t>treatment.</a:t>
            </a:r>
          </a:p>
          <a:p>
            <a:pPr algn="just">
              <a:lnSpc>
                <a:spcPct val="107000"/>
              </a:lnSpc>
              <a:spcAft>
                <a:spcPts val="800"/>
              </a:spcAft>
            </a:pPr>
            <a:r>
              <a:rPr lang="en-US" sz="1800" b="1" dirty="0" smtClean="0">
                <a:latin typeface="Calibri" panose="020F0502020204030204" pitchFamily="34" charset="0"/>
                <a:ea typeface="Calibri" panose="020F0502020204030204" pitchFamily="34" charset="0"/>
                <a:cs typeface="Times New Roman" panose="02020603050405020304" pitchFamily="18" charset="0"/>
              </a:rPr>
              <a:t>Mixed Liquor </a:t>
            </a:r>
            <a:r>
              <a:rPr lang="en-US" sz="1800" b="1" dirty="0">
                <a:latin typeface="Calibri" panose="020F0502020204030204" pitchFamily="34" charset="0"/>
                <a:ea typeface="Calibri" panose="020F0502020204030204" pitchFamily="34" charset="0"/>
                <a:cs typeface="Times New Roman" panose="02020603050405020304" pitchFamily="18" charset="0"/>
              </a:rPr>
              <a:t>Suspended Solids</a:t>
            </a:r>
            <a:r>
              <a:rPr lang="en-US" sz="1800" dirty="0">
                <a:latin typeface="Calibri" panose="020F0502020204030204" pitchFamily="34" charset="0"/>
                <a:ea typeface="Calibri" panose="020F0502020204030204" pitchFamily="34" charset="0"/>
                <a:cs typeface="Times New Roman" panose="02020603050405020304" pitchFamily="18" charset="0"/>
              </a:rPr>
              <a:t> (MLSS): Suspended </a:t>
            </a:r>
            <a:r>
              <a:rPr lang="en-US" sz="1800" dirty="0" smtClean="0">
                <a:latin typeface="Calibri" panose="020F0502020204030204" pitchFamily="34" charset="0"/>
                <a:ea typeface="Calibri" panose="020F0502020204030204" pitchFamily="34" charset="0"/>
                <a:cs typeface="Times New Roman" panose="02020603050405020304" pitchFamily="18" charset="0"/>
              </a:rPr>
              <a:t>solids within the mixed liquor. This is used in many process control calculations.</a:t>
            </a:r>
          </a:p>
          <a:p>
            <a:pPr algn="just">
              <a:lnSpc>
                <a:spcPct val="107000"/>
              </a:lnSpc>
              <a:spcAft>
                <a:spcPts val="800"/>
              </a:spcAft>
            </a:pPr>
            <a:r>
              <a:rPr lang="en-US" sz="1800" b="1" dirty="0" smtClean="0">
                <a:latin typeface="Calibri" panose="020F0502020204030204" pitchFamily="34" charset="0"/>
                <a:ea typeface="Calibri" panose="020F0502020204030204" pitchFamily="34" charset="0"/>
                <a:cs typeface="Times New Roman" panose="02020603050405020304" pitchFamily="18" charset="0"/>
              </a:rPr>
              <a:t>Mixed </a:t>
            </a:r>
            <a:r>
              <a:rPr lang="en-US" sz="1800" b="1" dirty="0">
                <a:latin typeface="Calibri" panose="020F0502020204030204" pitchFamily="34" charset="0"/>
                <a:ea typeface="Calibri" panose="020F0502020204030204" pitchFamily="34" charset="0"/>
                <a:cs typeface="Times New Roman" panose="02020603050405020304" pitchFamily="18" charset="0"/>
              </a:rPr>
              <a:t>Liquor Volatile Suspended Solids </a:t>
            </a:r>
            <a:r>
              <a:rPr lang="en-US" sz="1800" dirty="0">
                <a:latin typeface="Calibri" panose="020F0502020204030204" pitchFamily="34" charset="0"/>
                <a:ea typeface="Calibri" panose="020F0502020204030204" pitchFamily="34" charset="0"/>
                <a:cs typeface="Times New Roman" panose="02020603050405020304" pitchFamily="18" charset="0"/>
              </a:rPr>
              <a:t>(MLVSS): Organic or volatile portion of the MLSS. This more closely represents the portion of active bacteria than mixed liquor suspended solids.</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Nitrification</a:t>
            </a:r>
            <a:r>
              <a:rPr lang="en-US" sz="1800" dirty="0">
                <a:latin typeface="Calibri" panose="020F0502020204030204" pitchFamily="34" charset="0"/>
                <a:ea typeface="Calibri" panose="020F0502020204030204" pitchFamily="34" charset="0"/>
                <a:cs typeface="Times New Roman" panose="02020603050405020304" pitchFamily="18" charset="0"/>
              </a:rPr>
              <a:t>: The process in which aerobic bacteria change ammonia to nitrite and then nitrate</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Nutrients</a:t>
            </a:r>
            <a:r>
              <a:rPr lang="en-US" sz="1800" dirty="0">
                <a:latin typeface="Calibri" panose="020F0502020204030204" pitchFamily="34" charset="0"/>
                <a:ea typeface="Calibri" panose="020F0502020204030204" pitchFamily="34" charset="0"/>
                <a:cs typeface="Times New Roman" panose="02020603050405020304" pitchFamily="18" charset="0"/>
              </a:rPr>
              <a:t>: Substances that are needed for microorganisms to grow. Nitrogen and Phosphorus are the most critical macronutrients needed in activated sludge. Iron and micronutrients are also needed for growth.</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Organic Waste</a:t>
            </a:r>
            <a:r>
              <a:rPr lang="en-US" sz="1800" dirty="0">
                <a:latin typeface="Calibri" panose="020F0502020204030204" pitchFamily="34" charset="0"/>
                <a:ea typeface="Calibri" panose="020F0502020204030204" pitchFamily="34" charset="0"/>
                <a:cs typeface="Times New Roman" panose="02020603050405020304" pitchFamily="18" charset="0"/>
              </a:rPr>
              <a:t>: Waste material mainly from plant or animals that can be consumed by bacteria and other small microorganisms</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Oxidation Reduction Potential </a:t>
            </a:r>
            <a:r>
              <a:rPr lang="en-US" sz="1800" dirty="0">
                <a:latin typeface="Calibri" panose="020F0502020204030204" pitchFamily="34" charset="0"/>
                <a:ea typeface="Calibri" panose="020F0502020204030204" pitchFamily="34" charset="0"/>
                <a:cs typeface="Times New Roman" panose="02020603050405020304" pitchFamily="18" charset="0"/>
              </a:rPr>
              <a:t>(ORP): The electric potential measured in millivolts required to transfer electrons from one compound to another. As material is more oxidized the ORP will increase. Negative ORP values can be thought of as negative dissolved oxygen</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Organic Acid</a:t>
            </a:r>
            <a:r>
              <a:rPr lang="en-US" sz="1800" dirty="0">
                <a:latin typeface="Calibri" panose="020F0502020204030204" pitchFamily="34" charset="0"/>
                <a:ea typeface="Calibri" panose="020F0502020204030204" pitchFamily="34" charset="0"/>
                <a:cs typeface="Times New Roman" panose="02020603050405020304" pitchFamily="18" charset="0"/>
              </a:rPr>
              <a:t>: An organic compound with acidic properties. These can be formed in areas of septicity where bacteria come into contact with organic matter in the absence of </a:t>
            </a:r>
            <a:r>
              <a:rPr lang="en-US" sz="1800" dirty="0" smtClean="0">
                <a:latin typeface="Calibri" panose="020F0502020204030204" pitchFamily="34" charset="0"/>
                <a:ea typeface="Calibri" panose="020F0502020204030204" pitchFamily="34" charset="0"/>
                <a:cs typeface="Times New Roman" panose="02020603050405020304" pitchFamily="18" charset="0"/>
              </a:rPr>
              <a:t>oxygen</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011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50125" y="23939"/>
            <a:ext cx="6469039" cy="9017469"/>
          </a:xfrm>
          <a:prstGeom prst="rect">
            <a:avLst/>
          </a:prstGeom>
        </p:spPr>
        <p:txBody>
          <a:bodyPr wrap="square">
            <a:spAutoFit/>
          </a:bodyPr>
          <a:lstStyle/>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Pathogen</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Organism which can cause disease. These organisms are commonly treated through disinfection in wastewater</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Photosynthesis</a:t>
            </a:r>
            <a:r>
              <a:rPr lang="en-US" sz="1800" dirty="0">
                <a:latin typeface="Calibri" panose="020F0502020204030204" pitchFamily="34" charset="0"/>
                <a:ea typeface="Calibri" panose="020F0502020204030204" pitchFamily="34" charset="0"/>
                <a:cs typeface="Times New Roman" panose="02020603050405020304" pitchFamily="18" charset="0"/>
              </a:rPr>
              <a:t>: A process in which organisms that use chlorophyll, convert carbon dioxide and inorganic substances into oxygen and new plant material in the presence of sunlight</a:t>
            </a:r>
            <a:r>
              <a:rPr lang="en-US" sz="1800" dirty="0" smtClean="0">
                <a:latin typeface="Calibri" panose="020F0502020204030204" pitchFamily="34"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Polymer</a:t>
            </a:r>
            <a:r>
              <a:rPr lang="en-US" sz="1800" dirty="0">
                <a:latin typeface="Calibri" panose="020F0502020204030204" pitchFamily="34" charset="0"/>
                <a:ea typeface="Calibri" panose="020F0502020204030204" pitchFamily="34" charset="0"/>
                <a:cs typeface="Times New Roman" panose="02020603050405020304" pitchFamily="18" charset="0"/>
              </a:rPr>
              <a:t>: A long chain molecule that is formed by many molecules of lower molecular weight. Polymers are often used as settling aids in wastewater and for sludge dewatering</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Potable</a:t>
            </a:r>
            <a:r>
              <a:rPr lang="en-US" sz="1800" dirty="0">
                <a:latin typeface="Calibri" panose="020F0502020204030204" pitchFamily="34" charset="0"/>
                <a:ea typeface="Calibri" panose="020F0502020204030204" pitchFamily="34" charset="0"/>
                <a:cs typeface="Times New Roman" panose="02020603050405020304" pitchFamily="18" charset="0"/>
              </a:rPr>
              <a:t>: Water that meets criteria of being safe for drinking</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Preliminary Treatment</a:t>
            </a:r>
            <a:r>
              <a:rPr lang="en-US" sz="1800" dirty="0">
                <a:latin typeface="Calibri" panose="020F0502020204030204" pitchFamily="34" charset="0"/>
                <a:ea typeface="Calibri" panose="020F0502020204030204" pitchFamily="34" charset="0"/>
                <a:cs typeface="Times New Roman" panose="02020603050405020304" pitchFamily="18" charset="0"/>
              </a:rPr>
              <a:t>: Removal of larger materials such as rags, rocks, and sands before further wastewater treatment</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Primary Treatment</a:t>
            </a:r>
            <a:r>
              <a:rPr lang="en-US" sz="1800" dirty="0">
                <a:latin typeface="Calibri" panose="020F0502020204030204" pitchFamily="34" charset="0"/>
                <a:ea typeface="Calibri" panose="020F0502020204030204" pitchFamily="34" charset="0"/>
                <a:cs typeface="Times New Roman" panose="02020603050405020304" pitchFamily="18" charset="0"/>
              </a:rPr>
              <a:t>: A process that does not rely on biological activity where suspended material is removed through settling or skimming off the top of the basin</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Raw Wastewater</a:t>
            </a:r>
            <a:r>
              <a:rPr lang="en-US" sz="1800" dirty="0">
                <a:latin typeface="Calibri" panose="020F0502020204030204" pitchFamily="34" charset="0"/>
                <a:ea typeface="Calibri" panose="020F0502020204030204" pitchFamily="34" charset="0"/>
                <a:cs typeface="Times New Roman" panose="02020603050405020304" pitchFamily="18" charset="0"/>
              </a:rPr>
              <a:t>: A term for wastewater that has not received any forms of treatment</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Respiration</a:t>
            </a:r>
            <a:r>
              <a:rPr lang="en-US" sz="1800" dirty="0">
                <a:latin typeface="Calibri" panose="020F0502020204030204" pitchFamily="34" charset="0"/>
                <a:ea typeface="Calibri" panose="020F0502020204030204" pitchFamily="34" charset="0"/>
                <a:cs typeface="Times New Roman" panose="02020603050405020304" pitchFamily="18" charset="0"/>
              </a:rPr>
              <a:t>: The process in which an organism uses oxygen and releases carbon dioxide. </a:t>
            </a:r>
            <a:r>
              <a:rPr lang="en-US" sz="1800" dirty="0" err="1">
                <a:latin typeface="Calibri" panose="020F0502020204030204" pitchFamily="34" charset="0"/>
                <a:ea typeface="Calibri" panose="020F0502020204030204" pitchFamily="34" charset="0"/>
                <a:cs typeface="Times New Roman" panose="02020603050405020304" pitchFamily="18" charset="0"/>
              </a:rPr>
              <a:t>Respirometry</a:t>
            </a:r>
            <a:r>
              <a:rPr lang="en-US" sz="1800" dirty="0">
                <a:latin typeface="Calibri" panose="020F0502020204030204" pitchFamily="34" charset="0"/>
                <a:ea typeface="Calibri" panose="020F0502020204030204" pitchFamily="34" charset="0"/>
                <a:cs typeface="Times New Roman" panose="02020603050405020304" pitchFamily="18" charset="0"/>
              </a:rPr>
              <a:t> and oxygen uptake rates are common tools used for troubleshooting wastewater processes.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Retention time</a:t>
            </a:r>
            <a:r>
              <a:rPr lang="en-US" sz="1800" dirty="0">
                <a:latin typeface="Calibri" panose="020F0502020204030204" pitchFamily="34" charset="0"/>
                <a:ea typeface="Calibri" panose="020F0502020204030204" pitchFamily="34" charset="0"/>
                <a:cs typeface="Times New Roman" panose="02020603050405020304" pitchFamily="18" charset="0"/>
              </a:rPr>
              <a:t>: The time that a material is held in a certain area</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SVI</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(Sludge Volume Index): A calculation used to determine the quality and settling characteristics of a sludge. Typically this is test conducted in a 1000 mL container (</a:t>
            </a:r>
            <a:r>
              <a:rPr lang="en-US" sz="1800" dirty="0" err="1">
                <a:latin typeface="Calibri" panose="020F0502020204030204" pitchFamily="34" charset="0"/>
                <a:ea typeface="Calibri" panose="020F0502020204030204" pitchFamily="34" charset="0"/>
                <a:cs typeface="Times New Roman" panose="02020603050405020304" pitchFamily="18" charset="0"/>
              </a:rPr>
              <a:t>settlometer</a:t>
            </a:r>
            <a:r>
              <a:rPr lang="en-US" sz="1800" dirty="0">
                <a:latin typeface="Calibri" panose="020F0502020204030204" pitchFamily="34" charset="0"/>
                <a:ea typeface="Calibri" panose="020F0502020204030204" pitchFamily="34" charset="0"/>
                <a:cs typeface="Times New Roman" panose="02020603050405020304" pitchFamily="18" charset="0"/>
              </a:rPr>
              <a:t>) in which the volume that the sludge settles to within 30 minutes is recorded.  SVI, mL/gm= Volume to which sludge settles/ </a:t>
            </a:r>
            <a:r>
              <a:rPr lang="en-US" sz="1800" dirty="0" smtClean="0">
                <a:latin typeface="Calibri" panose="020F0502020204030204" pitchFamily="34" charset="0"/>
                <a:ea typeface="Calibri" panose="020F0502020204030204" pitchFamily="34" charset="0"/>
                <a:cs typeface="Times New Roman" panose="02020603050405020304" pitchFamily="18" charset="0"/>
              </a:rPr>
              <a:t> concentration</a:t>
            </a:r>
            <a:r>
              <a:rPr lang="en-US" sz="1800" dirty="0">
                <a:latin typeface="Calibri" panose="020F0502020204030204" pitchFamily="34" charset="0"/>
                <a:ea typeface="Calibri" panose="020F0502020204030204" pitchFamily="34" charset="0"/>
                <a:cs typeface="Times New Roman" panose="02020603050405020304" pitchFamily="18" charset="0"/>
              </a:rPr>
              <a:t>. Generally, an SVI in the range of 50-150 </a:t>
            </a:r>
            <a:r>
              <a:rPr lang="en-US" sz="1800" dirty="0" smtClean="0">
                <a:latin typeface="Calibri" panose="020F0502020204030204" pitchFamily="34" charset="0"/>
                <a:ea typeface="Calibri" panose="020F0502020204030204" pitchFamily="34" charset="0"/>
                <a:cs typeface="Times New Roman" panose="02020603050405020304" pitchFamily="18" charset="0"/>
              </a:rPr>
              <a:t>mL/gm of MLSS </a:t>
            </a:r>
            <a:r>
              <a:rPr lang="en-US" sz="1800" dirty="0">
                <a:latin typeface="Calibri" panose="020F0502020204030204" pitchFamily="34" charset="0"/>
                <a:ea typeface="Calibri" panose="020F0502020204030204" pitchFamily="34" charset="0"/>
                <a:cs typeface="Times New Roman" panose="02020603050405020304" pitchFamily="18" charset="0"/>
              </a:rPr>
              <a:t>is considered good.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29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232012" y="213310"/>
            <a:ext cx="6332561" cy="8618513"/>
          </a:xfrm>
          <a:prstGeom prst="rect">
            <a:avLst/>
          </a:prstGeom>
        </p:spPr>
        <p:txBody>
          <a:bodyPr wrap="square">
            <a:spAutoFit/>
          </a:bodyPr>
          <a:lstStyle/>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Septicity</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A condition in which organic matter is fermented in the absence of free oxygen. This can give off odors and create a black color to the wastewater.</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Short-Circuiting</a:t>
            </a:r>
            <a:r>
              <a:rPr lang="en-US" sz="1800" dirty="0">
                <a:latin typeface="Calibri" panose="020F0502020204030204" pitchFamily="34" charset="0"/>
                <a:ea typeface="Calibri" panose="020F0502020204030204" pitchFamily="34" charset="0"/>
                <a:cs typeface="Times New Roman" panose="02020603050405020304" pitchFamily="18" charset="0"/>
              </a:rPr>
              <a:t>: A condition in which there is not a uniform flow of water through a tank or basin</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Sludge age</a:t>
            </a:r>
            <a:r>
              <a:rPr lang="en-US" sz="1800" dirty="0">
                <a:latin typeface="Calibri" panose="020F0502020204030204" pitchFamily="34" charset="0"/>
                <a:ea typeface="Calibri" panose="020F0502020204030204" pitchFamily="34" charset="0"/>
                <a:cs typeface="Times New Roman" panose="02020603050405020304" pitchFamily="18" charset="0"/>
              </a:rPr>
              <a:t>: The measure of length in time a microbe remains in the activated sludge process. (Similar to MCRT and Sludge Retention Time).  Suspended solids under aeration in </a:t>
            </a:r>
            <a:r>
              <a:rPr lang="en-US" sz="1800" dirty="0" err="1">
                <a:latin typeface="Calibri" panose="020F0502020204030204" pitchFamily="34" charset="0"/>
                <a:ea typeface="Calibri" panose="020F0502020204030204" pitchFamily="34" charset="0"/>
                <a:cs typeface="Times New Roman" panose="02020603050405020304" pitchFamily="18" charset="0"/>
              </a:rPr>
              <a:t>lbs</a:t>
            </a:r>
            <a:r>
              <a:rPr lang="en-US" sz="1800" dirty="0">
                <a:latin typeface="Calibri" panose="020F0502020204030204" pitchFamily="34" charset="0"/>
                <a:ea typeface="Calibri" panose="020F0502020204030204" pitchFamily="34" charset="0"/>
                <a:cs typeface="Times New Roman" panose="02020603050405020304" pitchFamily="18" charset="0"/>
              </a:rPr>
              <a:t> or kg/ suspended solids leaving the system (wasted sludge of suspended solids in the effluent) per day</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Stabilize</a:t>
            </a:r>
            <a:r>
              <a:rPr lang="en-US" sz="1800" dirty="0">
                <a:latin typeface="Calibri" panose="020F0502020204030204" pitchFamily="34" charset="0"/>
                <a:ea typeface="Calibri" panose="020F0502020204030204" pitchFamily="34" charset="0"/>
                <a:cs typeface="Times New Roman" panose="02020603050405020304" pitchFamily="18" charset="0"/>
              </a:rPr>
              <a:t>: To convert to a form that resists change. In wastewater this would be treating the waste to the extent that its rate of decomposition would not be a problem to the receiving waters.</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Synthesis</a:t>
            </a:r>
            <a:r>
              <a:rPr lang="en-US" sz="1800" dirty="0">
                <a:latin typeface="Calibri" panose="020F0502020204030204" pitchFamily="34" charset="0"/>
                <a:ea typeface="Calibri" panose="020F0502020204030204" pitchFamily="34" charset="0"/>
                <a:cs typeface="Times New Roman" panose="02020603050405020304" pitchFamily="18" charset="0"/>
              </a:rPr>
              <a:t>: When two or more substances combine to form a new substance</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Step-Feed</a:t>
            </a:r>
            <a:r>
              <a:rPr lang="en-US" sz="1800" b="1" dirty="0">
                <a:latin typeface="Calibri" panose="020F0502020204030204" pitchFamily="34" charset="0"/>
                <a:ea typeface="Calibri" panose="020F0502020204030204" pitchFamily="34" charset="0"/>
                <a:cs typeface="Times New Roman" panose="02020603050405020304" pitchFamily="18"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To feed incoming wastewater at multiple parts of the aeration tank as opposed to plug flow, in which wastewater enters from one end and leaves the other end</a:t>
            </a:r>
          </a:p>
          <a:p>
            <a:pPr algn="just">
              <a:lnSpc>
                <a:spcPct val="107000"/>
              </a:lnSpc>
              <a:spcAft>
                <a:spcPts val="800"/>
              </a:spcAft>
            </a:pPr>
            <a:r>
              <a:rPr lang="en-US" sz="1800" b="1" u="sng" dirty="0" err="1">
                <a:latin typeface="Calibri" panose="020F0502020204030204" pitchFamily="34" charset="0"/>
                <a:ea typeface="Calibri" panose="020F0502020204030204" pitchFamily="34" charset="0"/>
                <a:cs typeface="Times New Roman" panose="02020603050405020304" pitchFamily="18" charset="0"/>
              </a:rPr>
              <a:t>Struvite</a:t>
            </a:r>
            <a:r>
              <a:rPr lang="en-US" sz="1800" dirty="0">
                <a:latin typeface="Calibri" panose="020F0502020204030204" pitchFamily="34" charset="0"/>
                <a:ea typeface="Calibri" panose="020F0502020204030204" pitchFamily="34" charset="0"/>
                <a:cs typeface="Times New Roman" panose="02020603050405020304" pitchFamily="18" charset="0"/>
              </a:rPr>
              <a:t>: A deposit of magnesium ammonia phosphate </a:t>
            </a:r>
            <a:r>
              <a:rPr lang="en-US" sz="1800" dirty="0" err="1">
                <a:latin typeface="Calibri" panose="020F0502020204030204" pitchFamily="34" charset="0"/>
                <a:ea typeface="Calibri" panose="020F0502020204030204" pitchFamily="34" charset="0"/>
                <a:cs typeface="Times New Roman" panose="02020603050405020304" pitchFamily="18" charset="0"/>
              </a:rPr>
              <a:t>hexahydrate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Struvite</a:t>
            </a:r>
            <a:r>
              <a:rPr lang="en-US" sz="1800" dirty="0">
                <a:latin typeface="Calibri" panose="020F0502020204030204" pitchFamily="34" charset="0"/>
                <a:ea typeface="Calibri" panose="020F0502020204030204" pitchFamily="34" charset="0"/>
                <a:cs typeface="Times New Roman" panose="02020603050405020304" pitchFamily="18" charset="0"/>
              </a:rPr>
              <a:t> can be formed in digested sludge lines and valves where these materials are present and create plugging issues. </a:t>
            </a:r>
            <a:r>
              <a:rPr lang="en-US" sz="1800" dirty="0" err="1">
                <a:latin typeface="Calibri" panose="020F0502020204030204" pitchFamily="34" charset="0"/>
                <a:ea typeface="Calibri" panose="020F0502020204030204" pitchFamily="34" charset="0"/>
                <a:cs typeface="Times New Roman" panose="02020603050405020304" pitchFamily="18" charset="0"/>
              </a:rPr>
              <a:t>Struvite</a:t>
            </a:r>
            <a:r>
              <a:rPr lang="en-US" sz="1800" dirty="0">
                <a:latin typeface="Calibri" panose="020F0502020204030204" pitchFamily="34" charset="0"/>
                <a:ea typeface="Calibri" panose="020F0502020204030204" pitchFamily="34" charset="0"/>
                <a:cs typeface="Times New Roman" panose="02020603050405020304" pitchFamily="18" charset="0"/>
              </a:rPr>
              <a:t> can also be encouraged in desired processes as a form of phosphorous removal through </a:t>
            </a:r>
            <a:r>
              <a:rPr lang="en-US" sz="1800" dirty="0" err="1">
                <a:latin typeface="Calibri" panose="020F0502020204030204" pitchFamily="34" charset="0"/>
                <a:ea typeface="Calibri" panose="020F0502020204030204" pitchFamily="34" charset="0"/>
                <a:cs typeface="Times New Roman" panose="02020603050405020304" pitchFamily="18" charset="0"/>
              </a:rPr>
              <a:t>struvite</a:t>
            </a:r>
            <a:r>
              <a:rPr lang="en-US" sz="1800" dirty="0">
                <a:latin typeface="Calibri" panose="020F0502020204030204" pitchFamily="34" charset="0"/>
                <a:ea typeface="Calibri" panose="020F0502020204030204" pitchFamily="34" charset="0"/>
                <a:cs typeface="Times New Roman" panose="02020603050405020304" pitchFamily="18" charset="0"/>
              </a:rPr>
              <a:t> recovery.</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Supernatant</a:t>
            </a:r>
            <a:r>
              <a:rPr lang="en-US" sz="1800" dirty="0">
                <a:latin typeface="Calibri" panose="020F0502020204030204" pitchFamily="34" charset="0"/>
                <a:ea typeface="Calibri" panose="020F0502020204030204" pitchFamily="34" charset="0"/>
                <a:cs typeface="Times New Roman" panose="02020603050405020304" pitchFamily="18" charset="0"/>
              </a:rPr>
              <a:t>: The liquid above a settled sludge</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TOC</a:t>
            </a:r>
            <a:r>
              <a:rPr lang="en-US" sz="1800" u="sng"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(Total Organic Carbon): A measurement of the strength of water through the total amount of carbon </a:t>
            </a:r>
            <a:r>
              <a:rPr lang="en-US" sz="1800" dirty="0" smtClean="0">
                <a:latin typeface="Calibri" panose="020F0502020204030204" pitchFamily="34" charset="0"/>
                <a:ea typeface="Calibri" panose="020F0502020204030204" pitchFamily="34" charset="0"/>
                <a:cs typeface="Times New Roman" panose="02020603050405020304" pitchFamily="18" charset="0"/>
              </a:rPr>
              <a:t>present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5496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259308" y="423098"/>
            <a:ext cx="6469038" cy="4355423"/>
          </a:xfrm>
          <a:prstGeom prst="rect">
            <a:avLst/>
          </a:prstGeom>
        </p:spPr>
        <p:txBody>
          <a:bodyPr wrap="square">
            <a:spAutoFit/>
          </a:bodyPr>
          <a:lstStyle/>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Toxic</a:t>
            </a:r>
            <a:r>
              <a:rPr lang="en-US" sz="1800" dirty="0">
                <a:latin typeface="Calibri" panose="020F0502020204030204" pitchFamily="34" charset="0"/>
                <a:ea typeface="Calibri" panose="020F0502020204030204" pitchFamily="34" charset="0"/>
                <a:cs typeface="Times New Roman" panose="02020603050405020304" pitchFamily="18" charset="0"/>
              </a:rPr>
              <a:t>: A poisonous substance that can kill microorganisms</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Volatile Acids</a:t>
            </a:r>
            <a:r>
              <a:rPr lang="en-US" sz="1800" dirty="0">
                <a:latin typeface="Calibri" panose="020F0502020204030204" pitchFamily="34" charset="0"/>
                <a:ea typeface="Calibri" panose="020F0502020204030204" pitchFamily="34" charset="0"/>
                <a:cs typeface="Times New Roman" panose="02020603050405020304" pitchFamily="18" charset="0"/>
              </a:rPr>
              <a:t>: Fatty Acids that are produced during anaerobic activity. These may also be referred to as organic acids or VFAs (volatile fatty acids).</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Weir</a:t>
            </a:r>
            <a:r>
              <a:rPr lang="en-US" sz="1800" dirty="0">
                <a:latin typeface="Calibri" panose="020F0502020204030204" pitchFamily="34" charset="0"/>
                <a:ea typeface="Calibri" panose="020F0502020204030204" pitchFamily="34" charset="0"/>
                <a:cs typeface="Times New Roman" panose="02020603050405020304" pitchFamily="18" charset="0"/>
              </a:rPr>
              <a:t>: A wall or plate placed in an open channel used to measure the flow of water or used to ensure a uniform flow rate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WAS</a:t>
            </a:r>
            <a:r>
              <a:rPr lang="en-US" sz="1800" dirty="0">
                <a:latin typeface="Calibri" panose="020F0502020204030204" pitchFamily="34" charset="0"/>
                <a:ea typeface="Calibri" panose="020F0502020204030204" pitchFamily="34" charset="0"/>
                <a:cs typeface="Times New Roman" panose="02020603050405020304" pitchFamily="18" charset="0"/>
              </a:rPr>
              <a:t> (Waste Activated Sludge): Sludge that is removed from the activated sludge process to maintain the desired amount of food to microorganisms</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Zooglea</a:t>
            </a:r>
            <a:r>
              <a:rPr lang="en-US" sz="1800" dirty="0">
                <a:latin typeface="Calibri" panose="020F0502020204030204" pitchFamily="34" charset="0"/>
                <a:ea typeface="Calibri" panose="020F0502020204030204" pitchFamily="34" charset="0"/>
                <a:cs typeface="Times New Roman" panose="02020603050405020304" pitchFamily="18" charset="0"/>
              </a:rPr>
              <a:t>: A floc forming bacteria that grows on organic acids and certain alcohols present in the wastewater. At high abundance, zooglea bacteria can cause settling and dewatering problems in wastewater due to their thick slime capsules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21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727" y="413797"/>
            <a:ext cx="4330966" cy="324404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80073" y="3971498"/>
            <a:ext cx="5336275" cy="4814395"/>
          </a:xfrm>
          <a:prstGeom prst="rect">
            <a:avLst/>
          </a:prstGeom>
          <a:solidFill>
            <a:schemeClr val="accent5">
              <a:lumMod val="20000"/>
              <a:lumOff val="80000"/>
            </a:schemeClr>
          </a:solidFill>
        </p:spPr>
        <p:txBody>
          <a:bodyPr wrap="square" rtlCol="0">
            <a:spAutoFit/>
          </a:bodyPr>
          <a:lstStyle/>
          <a:p>
            <a:r>
              <a:rPr lang="en-US" b="1" dirty="0"/>
              <a:t>What is wastewater?</a:t>
            </a:r>
            <a:r>
              <a:rPr lang="en-US" dirty="0"/>
              <a:t/>
            </a:r>
            <a:br>
              <a:rPr lang="en-US" dirty="0"/>
            </a:br>
            <a:r>
              <a:rPr lang="en-US" dirty="0" smtClean="0"/>
              <a:t>Domestically</a:t>
            </a:r>
            <a:r>
              <a:rPr lang="en-US" dirty="0"/>
              <a:t>, wastewater is generated from bathing, dishwashing, and of course, when we flush the toilet. Wastewater can also be produced through industrial processes such as pulp and paper plants, dairies, cheese, and food manufacturing facilities, as well as textile, pharmaceutical, beverage making, and </a:t>
            </a:r>
            <a:r>
              <a:rPr lang="en-US" dirty="0" smtClean="0"/>
              <a:t>additional sources.</a:t>
            </a:r>
          </a:p>
          <a:p>
            <a:r>
              <a:rPr lang="en-US" b="1" dirty="0" smtClean="0"/>
              <a:t>Why do we need to </a:t>
            </a:r>
            <a:r>
              <a:rPr lang="en-US" b="1" dirty="0"/>
              <a:t>treat wastewater?</a:t>
            </a:r>
            <a:r>
              <a:rPr lang="en-US" dirty="0"/>
              <a:t/>
            </a:r>
            <a:br>
              <a:rPr lang="en-US" dirty="0"/>
            </a:br>
            <a:r>
              <a:rPr lang="en-US" dirty="0" smtClean="0"/>
              <a:t>To protective the environment and public health, pollutants need to be removed from the wastewater.. </a:t>
            </a:r>
            <a:r>
              <a:rPr lang="en-US" dirty="0"/>
              <a:t>If left untreated, these pollutants </a:t>
            </a:r>
            <a:r>
              <a:rPr lang="en-US" dirty="0" smtClean="0"/>
              <a:t>may negatively </a:t>
            </a:r>
            <a:r>
              <a:rPr lang="en-US" dirty="0"/>
              <a:t>affect our water and environment. </a:t>
            </a:r>
            <a:r>
              <a:rPr lang="en-US" dirty="0" smtClean="0"/>
              <a:t>As an example, </a:t>
            </a:r>
            <a:r>
              <a:rPr lang="en-US" dirty="0"/>
              <a:t>organic </a:t>
            </a:r>
            <a:r>
              <a:rPr lang="en-US" dirty="0" smtClean="0"/>
              <a:t>matter will be broken down by bacteria in the environment, and this </a:t>
            </a:r>
            <a:r>
              <a:rPr lang="en-US" dirty="0"/>
              <a:t>can cause </a:t>
            </a:r>
            <a:r>
              <a:rPr lang="en-US" dirty="0" smtClean="0"/>
              <a:t>a decrease in oxygen in the receiving water bodies. This </a:t>
            </a:r>
            <a:r>
              <a:rPr lang="en-US" dirty="0"/>
              <a:t>biological decomposition of organics </a:t>
            </a:r>
            <a:r>
              <a:rPr lang="en-US" dirty="0" smtClean="0"/>
              <a:t>may </a:t>
            </a:r>
            <a:r>
              <a:rPr lang="en-US" dirty="0"/>
              <a:t>result in </a:t>
            </a:r>
            <a:r>
              <a:rPr lang="en-US" dirty="0" smtClean="0"/>
              <a:t>foul odors as well as cause harm to aquatic life. Nutrients, such as phosphorus can cause Eutrophication, or premature aging of our lakes and water bodies. In wastewater treatment we also eliminate pathogens which can risk public health. </a:t>
            </a:r>
            <a:endParaRPr lang="en-US" dirty="0"/>
          </a:p>
        </p:txBody>
      </p:sp>
    </p:spTree>
    <p:extLst>
      <p:ext uri="{BB962C8B-B14F-4D97-AF65-F5344CB8AC3E}">
        <p14:creationId xmlns:p14="http://schemas.microsoft.com/office/powerpoint/2010/main" val="5277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208" y="448031"/>
            <a:ext cx="3552588" cy="1998331"/>
          </a:xfrm>
          <a:prstGeom prst="rect">
            <a:avLst/>
          </a:prstGeom>
        </p:spPr>
      </p:pic>
      <p:sp>
        <p:nvSpPr>
          <p:cNvPr id="5" name="TextBox 4"/>
          <p:cNvSpPr txBox="1"/>
          <p:nvPr/>
        </p:nvSpPr>
        <p:spPr>
          <a:xfrm>
            <a:off x="150125" y="2576199"/>
            <a:ext cx="6393976" cy="587084"/>
          </a:xfrm>
          <a:prstGeom prst="rect">
            <a:avLst/>
          </a:prstGeom>
          <a:noFill/>
        </p:spPr>
        <p:txBody>
          <a:bodyPr wrap="square" rtlCol="0">
            <a:spAutoFit/>
          </a:bodyPr>
          <a:lstStyle/>
          <a:p>
            <a:pPr algn="ctr"/>
            <a:r>
              <a:rPr lang="en-US" sz="1600" i="1" dirty="0" smtClean="0"/>
              <a:t>“Our mission at MDG in the wastewater segment is to provide solutions through real science, trusted process, and proven success</a:t>
            </a:r>
            <a:r>
              <a:rPr lang="en-US" i="1" dirty="0" smtClean="0"/>
              <a:t>”</a:t>
            </a:r>
            <a:endParaRPr lang="en-US" i="1" dirty="0"/>
          </a:p>
        </p:txBody>
      </p:sp>
      <p:sp>
        <p:nvSpPr>
          <p:cNvPr id="6" name="TextBox 5"/>
          <p:cNvSpPr txBox="1"/>
          <p:nvPr/>
        </p:nvSpPr>
        <p:spPr>
          <a:xfrm>
            <a:off x="498143" y="3242539"/>
            <a:ext cx="5697939" cy="5671499"/>
          </a:xfrm>
          <a:prstGeom prst="rect">
            <a:avLst/>
          </a:prstGeom>
          <a:solidFill>
            <a:schemeClr val="accent5">
              <a:lumMod val="20000"/>
              <a:lumOff val="80000"/>
            </a:schemeClr>
          </a:solidFill>
        </p:spPr>
        <p:txBody>
          <a:bodyPr wrap="square" rtlCol="0">
            <a:spAutoFit/>
          </a:bodyPr>
          <a:lstStyle/>
          <a:p>
            <a:endParaRPr lang="en-US" dirty="0"/>
          </a:p>
        </p:txBody>
      </p:sp>
      <p:sp>
        <p:nvSpPr>
          <p:cNvPr id="7" name="TextBox 6"/>
          <p:cNvSpPr txBox="1"/>
          <p:nvPr/>
        </p:nvSpPr>
        <p:spPr>
          <a:xfrm>
            <a:off x="498143" y="3360058"/>
            <a:ext cx="5295332" cy="400110"/>
          </a:xfrm>
          <a:prstGeom prst="rect">
            <a:avLst/>
          </a:prstGeom>
          <a:noFill/>
        </p:spPr>
        <p:txBody>
          <a:bodyPr wrap="square" rtlCol="0">
            <a:spAutoFit/>
          </a:bodyPr>
          <a:lstStyle/>
          <a:p>
            <a:pPr algn="ctr"/>
            <a:r>
              <a:rPr lang="en-US" sz="2000" b="1" dirty="0" smtClean="0"/>
              <a:t>Common Wastewater Abbreviations</a:t>
            </a:r>
            <a:endParaRPr lang="en-US" sz="2000" b="1" dirty="0"/>
          </a:p>
        </p:txBody>
      </p:sp>
      <p:sp>
        <p:nvSpPr>
          <p:cNvPr id="8" name="TextBox 7"/>
          <p:cNvSpPr txBox="1"/>
          <p:nvPr/>
        </p:nvSpPr>
        <p:spPr>
          <a:xfrm>
            <a:off x="775836" y="3760168"/>
            <a:ext cx="5295332" cy="5311454"/>
          </a:xfrm>
          <a:prstGeom prst="rect">
            <a:avLst/>
          </a:prstGeom>
          <a:noFill/>
        </p:spPr>
        <p:txBody>
          <a:bodyPr wrap="square" rtlCol="0">
            <a:spAutoFit/>
          </a:bodyPr>
          <a:lstStyle/>
          <a:p>
            <a:pPr algn="just"/>
            <a:r>
              <a:rPr lang="en-US" b="1" dirty="0" smtClean="0"/>
              <a:t>AOB: </a:t>
            </a:r>
            <a:r>
              <a:rPr lang="en-US" dirty="0" smtClean="0"/>
              <a:t>Ammonia oxidizing bacteria. These are bacteria that perform the nitrification process creating nitrate</a:t>
            </a:r>
          </a:p>
          <a:p>
            <a:pPr algn="just"/>
            <a:r>
              <a:rPr lang="en-US" b="1" dirty="0" smtClean="0"/>
              <a:t>BOD: </a:t>
            </a:r>
            <a:r>
              <a:rPr lang="en-US" dirty="0" smtClean="0"/>
              <a:t>Biological Oxygen Demand. A test (typically 5 days) that measures the strength of wastewater</a:t>
            </a:r>
            <a:r>
              <a:rPr lang="en-US" dirty="0"/>
              <a:t> </a:t>
            </a:r>
            <a:r>
              <a:rPr lang="en-US" dirty="0" smtClean="0"/>
              <a:t>based on biological degradation</a:t>
            </a:r>
          </a:p>
          <a:p>
            <a:pPr algn="just"/>
            <a:r>
              <a:rPr lang="en-US" b="1" dirty="0" smtClean="0"/>
              <a:t>COD</a:t>
            </a:r>
            <a:r>
              <a:rPr lang="en-US" dirty="0" smtClean="0"/>
              <a:t>: Chemical Oxygen Demand: A test that measures the strength of wastewater through chemical oxidation. </a:t>
            </a:r>
          </a:p>
          <a:p>
            <a:pPr algn="just"/>
            <a:r>
              <a:rPr lang="en-US" b="1" dirty="0" smtClean="0"/>
              <a:t>DO: </a:t>
            </a:r>
            <a:r>
              <a:rPr lang="en-US" dirty="0" smtClean="0"/>
              <a:t>Dissolved Oxygen</a:t>
            </a:r>
          </a:p>
          <a:p>
            <a:pPr algn="just"/>
            <a:r>
              <a:rPr lang="en-US" b="1" dirty="0" smtClean="0"/>
              <a:t>ORP</a:t>
            </a:r>
            <a:r>
              <a:rPr lang="en-US" dirty="0" smtClean="0"/>
              <a:t>: Oxidation Reduction Potential: The measurement of the oxidation potential in the wastewater expressed as mV. Negative ORP can be thought of as negative DO</a:t>
            </a:r>
          </a:p>
          <a:p>
            <a:pPr algn="just"/>
            <a:r>
              <a:rPr lang="en-US" b="1" dirty="0" smtClean="0"/>
              <a:t>SV30</a:t>
            </a:r>
            <a:r>
              <a:rPr lang="en-US" dirty="0" smtClean="0"/>
              <a:t>: The volume that sludge settles to after 30 minutes</a:t>
            </a:r>
          </a:p>
          <a:p>
            <a:pPr algn="just"/>
            <a:r>
              <a:rPr lang="en-US" b="1" dirty="0" smtClean="0"/>
              <a:t>SVI</a:t>
            </a:r>
            <a:r>
              <a:rPr lang="en-US" dirty="0" smtClean="0"/>
              <a:t>: Sludge Volume Index, a measure of sludge quality</a:t>
            </a:r>
          </a:p>
          <a:p>
            <a:pPr algn="just"/>
            <a:r>
              <a:rPr lang="en-US" b="1" dirty="0" smtClean="0"/>
              <a:t>Q</a:t>
            </a:r>
            <a:r>
              <a:rPr lang="en-US" dirty="0" smtClean="0"/>
              <a:t>: Common abbreviation for flow rate</a:t>
            </a:r>
          </a:p>
          <a:p>
            <a:pPr algn="just"/>
            <a:r>
              <a:rPr lang="en-US" b="1" dirty="0" smtClean="0"/>
              <a:t>MLSS</a:t>
            </a:r>
            <a:r>
              <a:rPr lang="en-US" dirty="0" smtClean="0"/>
              <a:t>: Mixed Liquor Suspended Solids</a:t>
            </a:r>
          </a:p>
          <a:p>
            <a:pPr algn="just"/>
            <a:r>
              <a:rPr lang="en-US" b="1" dirty="0" smtClean="0"/>
              <a:t>F/M Ratio</a:t>
            </a:r>
            <a:r>
              <a:rPr lang="en-US" dirty="0" smtClean="0"/>
              <a:t>: The amount of food to microorganisms present</a:t>
            </a:r>
          </a:p>
          <a:p>
            <a:pPr algn="just"/>
            <a:r>
              <a:rPr lang="en-US" b="1" dirty="0" smtClean="0"/>
              <a:t>WAS: </a:t>
            </a:r>
            <a:r>
              <a:rPr lang="en-US" dirty="0" smtClean="0"/>
              <a:t>Waste Activated Sludge</a:t>
            </a:r>
          </a:p>
          <a:p>
            <a:pPr algn="just"/>
            <a:r>
              <a:rPr lang="en-US" b="1" dirty="0" smtClean="0"/>
              <a:t>RAS</a:t>
            </a:r>
            <a:r>
              <a:rPr lang="en-US" dirty="0" smtClean="0"/>
              <a:t>: Return Activated Sludge</a:t>
            </a:r>
          </a:p>
          <a:p>
            <a:pPr algn="just"/>
            <a:r>
              <a:rPr lang="en-US" b="1" dirty="0" smtClean="0"/>
              <a:t>MGD</a:t>
            </a:r>
            <a:r>
              <a:rPr lang="en-US" dirty="0" smtClean="0"/>
              <a:t>: Millions of gallons per day</a:t>
            </a:r>
          </a:p>
          <a:p>
            <a:pPr algn="just"/>
            <a:r>
              <a:rPr lang="en-US" b="1" dirty="0" smtClean="0"/>
              <a:t>GPM</a:t>
            </a:r>
            <a:r>
              <a:rPr lang="en-US" dirty="0" smtClean="0"/>
              <a:t>: Gallons per minute</a:t>
            </a:r>
          </a:p>
          <a:p>
            <a:endParaRPr lang="en-US" dirty="0" smtClean="0"/>
          </a:p>
        </p:txBody>
      </p:sp>
    </p:spTree>
    <p:extLst>
      <p:ext uri="{BB962C8B-B14F-4D97-AF65-F5344CB8AC3E}">
        <p14:creationId xmlns:p14="http://schemas.microsoft.com/office/powerpoint/2010/main" val="39476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061" y="696451"/>
            <a:ext cx="4196687" cy="308692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36727" y="191586"/>
            <a:ext cx="5759356" cy="523220"/>
          </a:xfrm>
          <a:prstGeom prst="rect">
            <a:avLst/>
          </a:prstGeom>
          <a:noFill/>
        </p:spPr>
        <p:txBody>
          <a:bodyPr wrap="square" rtlCol="0">
            <a:spAutoFit/>
          </a:bodyPr>
          <a:lstStyle/>
          <a:p>
            <a:pPr algn="ctr"/>
            <a:r>
              <a:rPr lang="en-US" sz="2800" b="1" dirty="0" smtClean="0"/>
              <a:t>Principles of Activated Sludge</a:t>
            </a:r>
            <a:endParaRPr lang="en-US" sz="2800" b="1" dirty="0"/>
          </a:p>
        </p:txBody>
      </p:sp>
      <p:sp>
        <p:nvSpPr>
          <p:cNvPr id="8" name="TextBox 7"/>
          <p:cNvSpPr txBox="1"/>
          <p:nvPr/>
        </p:nvSpPr>
        <p:spPr>
          <a:xfrm>
            <a:off x="0" y="3974153"/>
            <a:ext cx="6858000" cy="3074688"/>
          </a:xfrm>
          <a:prstGeom prst="rect">
            <a:avLst/>
          </a:prstGeom>
          <a:solidFill>
            <a:schemeClr val="accent5">
              <a:lumMod val="20000"/>
              <a:lumOff val="80000"/>
            </a:schemeClr>
          </a:solidFill>
        </p:spPr>
        <p:txBody>
          <a:bodyPr wrap="square" rtlCol="0">
            <a:spAutoFit/>
          </a:bodyPr>
          <a:lstStyle/>
          <a:p>
            <a:pPr algn="just"/>
            <a:r>
              <a:rPr lang="en-US" dirty="0" smtClean="0"/>
              <a:t>Activated Sludge is the most common form of wastewater treatment systems. There are many variations of activated sludge, but the same basic principles apply. There is an area where treatment occurs, and there is an area where solids are separated from the water and the water is discharged. Settled solids are returned to the head of the aeration tank for another round of treatment. A certain amount of microorganisms are wasted from the process each day to maintain the proper amount of food to microorganisms. The goal is to stabilize organic material (pollution) to levels that are acceptable to the receiving water body. In the aeration tank, dissolved oxygen is provided, and under the proper operating conditions, the bacteria will flocculate (clump together) and settle well in the final clarifiers. A good quality sludge will generally produce a good quality effluent. </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332" y="7121167"/>
            <a:ext cx="1799292" cy="152091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065241" y="8714410"/>
            <a:ext cx="2281218" cy="340408"/>
          </a:xfrm>
          <a:prstGeom prst="rect">
            <a:avLst/>
          </a:prstGeom>
          <a:noFill/>
        </p:spPr>
        <p:txBody>
          <a:bodyPr wrap="square" rtlCol="0">
            <a:spAutoFit/>
          </a:bodyPr>
          <a:lstStyle/>
          <a:p>
            <a:pPr algn="ctr"/>
            <a:r>
              <a:rPr lang="en-US" dirty="0" smtClean="0"/>
              <a:t>Good Floc</a:t>
            </a:r>
            <a:endParaRPr lang="en-US" dirty="0"/>
          </a:p>
        </p:txBody>
      </p:sp>
    </p:spTree>
    <p:extLst>
      <p:ext uri="{BB962C8B-B14F-4D97-AF65-F5344CB8AC3E}">
        <p14:creationId xmlns:p14="http://schemas.microsoft.com/office/powerpoint/2010/main" val="315885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594902" y="593257"/>
            <a:ext cx="5668218" cy="461665"/>
          </a:xfrm>
          <a:prstGeom prst="rect">
            <a:avLst/>
          </a:prstGeom>
        </p:spPr>
        <p:txBody>
          <a:bodyPr wrap="none">
            <a:spAutoFit/>
          </a:bodyPr>
          <a:lstStyle/>
          <a:p>
            <a:pPr algn="ctr"/>
            <a:r>
              <a:rPr lang="en-US" sz="2400" b="1" dirty="0" smtClean="0"/>
              <a:t>Environmental Factors for Activated Sludge</a:t>
            </a:r>
          </a:p>
        </p:txBody>
      </p:sp>
      <p:graphicFrame>
        <p:nvGraphicFramePr>
          <p:cNvPr id="5" name="Table 4"/>
          <p:cNvGraphicFramePr>
            <a:graphicFrameLocks noGrp="1"/>
          </p:cNvGraphicFramePr>
          <p:nvPr>
            <p:extLst>
              <p:ext uri="{D42A27DB-BD31-4B8C-83A1-F6EECF244321}">
                <p14:modId xmlns:p14="http://schemas.microsoft.com/office/powerpoint/2010/main" val="86383621"/>
              </p:ext>
            </p:extLst>
          </p:nvPr>
        </p:nvGraphicFramePr>
        <p:xfrm>
          <a:off x="613159" y="1473956"/>
          <a:ext cx="5664812" cy="6673756"/>
        </p:xfrm>
        <a:graphic>
          <a:graphicData uri="http://schemas.openxmlformats.org/drawingml/2006/table">
            <a:tbl>
              <a:tblPr firstRow="1" bandRow="1">
                <a:tableStyleId>{5FD0F851-EC5A-4D38-B0AD-8093EC10F338}</a:tableStyleId>
              </a:tblPr>
              <a:tblGrid>
                <a:gridCol w="1888968"/>
                <a:gridCol w="3775844"/>
              </a:tblGrid>
              <a:tr h="426664">
                <a:tc>
                  <a:txBody>
                    <a:bodyPr/>
                    <a:lstStyle/>
                    <a:p>
                      <a:r>
                        <a:rPr lang="en-US" dirty="0" smtClean="0"/>
                        <a:t>Parameter</a:t>
                      </a:r>
                      <a:endParaRPr lang="en-US" dirty="0"/>
                    </a:p>
                  </a:txBody>
                  <a:tcPr/>
                </a:tc>
                <a:tc>
                  <a:txBody>
                    <a:bodyPr/>
                    <a:lstStyle/>
                    <a:p>
                      <a:r>
                        <a:rPr lang="en-US" dirty="0" smtClean="0"/>
                        <a:t>Range</a:t>
                      </a:r>
                      <a:endParaRPr lang="en-US" dirty="0"/>
                    </a:p>
                  </a:txBody>
                  <a:tcPr/>
                </a:tc>
              </a:tr>
              <a:tr h="578627">
                <a:tc>
                  <a:txBody>
                    <a:bodyPr/>
                    <a:lstStyle/>
                    <a:p>
                      <a:r>
                        <a:rPr lang="en-US" b="1" dirty="0" smtClean="0"/>
                        <a:t>Food</a:t>
                      </a:r>
                      <a:endParaRPr lang="en-US" b="1" dirty="0"/>
                    </a:p>
                  </a:txBody>
                  <a:tcPr/>
                </a:tc>
                <a:tc>
                  <a:txBody>
                    <a:bodyPr/>
                    <a:lstStyle/>
                    <a:p>
                      <a:r>
                        <a:rPr lang="en-US" dirty="0" smtClean="0"/>
                        <a:t>Proper</a:t>
                      </a:r>
                      <a:r>
                        <a:rPr lang="en-US" baseline="0" dirty="0" smtClean="0"/>
                        <a:t> amount of food to microorganisms</a:t>
                      </a:r>
                      <a:endParaRPr lang="en-US" dirty="0"/>
                    </a:p>
                  </a:txBody>
                  <a:tcPr/>
                </a:tc>
              </a:tr>
              <a:tr h="815337">
                <a:tc>
                  <a:txBody>
                    <a:bodyPr/>
                    <a:lstStyle/>
                    <a:p>
                      <a:r>
                        <a:rPr lang="en-US" b="1" dirty="0" smtClean="0"/>
                        <a:t>Hydraulic</a:t>
                      </a:r>
                      <a:r>
                        <a:rPr lang="en-US" b="1" baseline="0" dirty="0" smtClean="0"/>
                        <a:t> Flow Rate</a:t>
                      </a:r>
                      <a:endParaRPr lang="en-US" b="1" dirty="0"/>
                    </a:p>
                  </a:txBody>
                  <a:tcPr/>
                </a:tc>
                <a:tc>
                  <a:txBody>
                    <a:bodyPr/>
                    <a:lstStyle/>
                    <a:p>
                      <a:r>
                        <a:rPr lang="en-US" dirty="0" smtClean="0"/>
                        <a:t>Within</a:t>
                      </a:r>
                      <a:r>
                        <a:rPr lang="en-US" baseline="0" dirty="0" smtClean="0"/>
                        <a:t> plant design capacity. Excessive flows can result in suspended solids washout</a:t>
                      </a:r>
                      <a:endParaRPr lang="en-US" dirty="0"/>
                    </a:p>
                  </a:txBody>
                  <a:tcPr/>
                </a:tc>
              </a:tr>
              <a:tr h="815337">
                <a:tc>
                  <a:txBody>
                    <a:bodyPr/>
                    <a:lstStyle/>
                    <a:p>
                      <a:r>
                        <a:rPr lang="en-US" b="1" dirty="0" smtClean="0"/>
                        <a:t>Oxygen</a:t>
                      </a:r>
                      <a:endParaRPr lang="en-US" b="1" dirty="0"/>
                    </a:p>
                  </a:txBody>
                  <a:tcPr/>
                </a:tc>
                <a:tc>
                  <a:txBody>
                    <a:bodyPr/>
                    <a:lstStyle/>
                    <a:p>
                      <a:r>
                        <a:rPr lang="en-US" dirty="0" smtClean="0"/>
                        <a:t>Many of the bacteria in wastewater require</a:t>
                      </a:r>
                      <a:r>
                        <a:rPr lang="en-US" baseline="0" dirty="0" smtClean="0"/>
                        <a:t> between 1 mg/L to 3 mg/L or more of dissolved oxygen</a:t>
                      </a:r>
                      <a:endParaRPr lang="en-US" dirty="0"/>
                    </a:p>
                  </a:txBody>
                  <a:tcPr/>
                </a:tc>
              </a:tr>
              <a:tr h="1288758">
                <a:tc>
                  <a:txBody>
                    <a:bodyPr/>
                    <a:lstStyle/>
                    <a:p>
                      <a:r>
                        <a:rPr lang="en-US" b="1" dirty="0" smtClean="0"/>
                        <a:t>Temperature</a:t>
                      </a:r>
                      <a:endParaRPr lang="en-US" b="1" dirty="0"/>
                    </a:p>
                  </a:txBody>
                  <a:tcPr/>
                </a:tc>
                <a:tc>
                  <a:txBody>
                    <a:bodyPr/>
                    <a:lstStyle/>
                    <a:p>
                      <a:r>
                        <a:rPr lang="en-US" dirty="0" smtClean="0"/>
                        <a:t>Most microorganisms in wastewater grow best between 10</a:t>
                      </a:r>
                      <a:r>
                        <a:rPr lang="en-US" baseline="0" dirty="0" smtClean="0"/>
                        <a:t> and 25 degrees C. At &gt;35 to 40 degrees C, </a:t>
                      </a:r>
                      <a:r>
                        <a:rPr lang="en-US" baseline="0" dirty="0" err="1" smtClean="0"/>
                        <a:t>thermophilic</a:t>
                      </a:r>
                      <a:r>
                        <a:rPr lang="en-US" baseline="0" dirty="0" smtClean="0"/>
                        <a:t> bacteria will take over</a:t>
                      </a:r>
                      <a:endParaRPr lang="en-US" dirty="0"/>
                    </a:p>
                  </a:txBody>
                  <a:tcPr/>
                </a:tc>
              </a:tr>
              <a:tr h="1033611">
                <a:tc>
                  <a:txBody>
                    <a:bodyPr/>
                    <a:lstStyle/>
                    <a:p>
                      <a:r>
                        <a:rPr lang="en-US" b="1" dirty="0" smtClean="0"/>
                        <a:t>Nutrients</a:t>
                      </a:r>
                      <a:endParaRPr lang="en-US" b="1" dirty="0"/>
                    </a:p>
                  </a:txBody>
                  <a:tcPr/>
                </a:tc>
                <a:tc>
                  <a:txBody>
                    <a:bodyPr/>
                    <a:lstStyle/>
                    <a:p>
                      <a:r>
                        <a:rPr lang="en-US" dirty="0" smtClean="0"/>
                        <a:t>Conventionally</a:t>
                      </a:r>
                      <a:r>
                        <a:rPr lang="en-US" baseline="0" dirty="0" smtClean="0"/>
                        <a:t> a BOD: Nitrogen: Phosphorus ratio of 100:5:1 is recommended in addition to proper micronutrients such as iron and other trace minerals</a:t>
                      </a:r>
                      <a:endParaRPr lang="en-US" dirty="0"/>
                    </a:p>
                  </a:txBody>
                  <a:tcPr/>
                </a:tc>
              </a:tr>
              <a:tr h="426664">
                <a:tc>
                  <a:txBody>
                    <a:bodyPr/>
                    <a:lstStyle/>
                    <a:p>
                      <a:r>
                        <a:rPr lang="en-US" b="1" dirty="0" smtClean="0"/>
                        <a:t>pH</a:t>
                      </a:r>
                      <a:endParaRPr lang="en-US" b="1" dirty="0"/>
                    </a:p>
                  </a:txBody>
                  <a:tcPr/>
                </a:tc>
                <a:tc>
                  <a:txBody>
                    <a:bodyPr/>
                    <a:lstStyle/>
                    <a:p>
                      <a:r>
                        <a:rPr lang="en-US" dirty="0" smtClean="0"/>
                        <a:t>Between</a:t>
                      </a:r>
                      <a:r>
                        <a:rPr lang="en-US" baseline="0" dirty="0" smtClean="0"/>
                        <a:t> 6.5-8.5 is recommended</a:t>
                      </a:r>
                      <a:endParaRPr lang="en-US" dirty="0"/>
                    </a:p>
                  </a:txBody>
                  <a:tcPr/>
                </a:tc>
              </a:tr>
              <a:tr h="1288758">
                <a:tc>
                  <a:txBody>
                    <a:bodyPr/>
                    <a:lstStyle/>
                    <a:p>
                      <a:r>
                        <a:rPr lang="en-US" b="1" dirty="0" smtClean="0"/>
                        <a:t>Alkalinity</a:t>
                      </a:r>
                      <a:endParaRPr lang="en-US" b="1" dirty="0"/>
                    </a:p>
                  </a:txBody>
                  <a:tcPr/>
                </a:tc>
                <a:tc>
                  <a:txBody>
                    <a:bodyPr/>
                    <a:lstStyle/>
                    <a:p>
                      <a:r>
                        <a:rPr lang="en-US" dirty="0" smtClean="0"/>
                        <a:t>There</a:t>
                      </a:r>
                      <a:r>
                        <a:rPr lang="en-US" baseline="0" dirty="0" smtClean="0"/>
                        <a:t> needs to be enough buffering capacity to maintain the </a:t>
                      </a:r>
                      <a:r>
                        <a:rPr lang="en-US" baseline="0" dirty="0" err="1" smtClean="0"/>
                        <a:t>pH.</a:t>
                      </a:r>
                      <a:r>
                        <a:rPr lang="en-US" baseline="0" dirty="0" smtClean="0"/>
                        <a:t> Typically 60 mg/L or more alkalinity at the end of treatment is desired</a:t>
                      </a:r>
                      <a:endParaRPr lang="en-US" dirty="0"/>
                    </a:p>
                  </a:txBody>
                  <a:tcPr/>
                </a:tc>
              </a:tr>
            </a:tbl>
          </a:graphicData>
        </a:graphic>
      </p:graphicFrame>
    </p:spTree>
    <p:extLst>
      <p:ext uri="{BB962C8B-B14F-4D97-AF65-F5344CB8AC3E}">
        <p14:creationId xmlns:p14="http://schemas.microsoft.com/office/powerpoint/2010/main" val="310838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59307" y="409433"/>
            <a:ext cx="6373505" cy="461665"/>
          </a:xfrm>
          <a:prstGeom prst="rect">
            <a:avLst/>
          </a:prstGeom>
          <a:noFill/>
        </p:spPr>
        <p:txBody>
          <a:bodyPr wrap="square" rtlCol="0">
            <a:spAutoFit/>
          </a:bodyPr>
          <a:lstStyle/>
          <a:p>
            <a:pPr algn="ctr"/>
            <a:r>
              <a:rPr lang="en-US" sz="2400" b="1" dirty="0" smtClean="0"/>
              <a:t>Common Formulas for Wastewater Treatment</a:t>
            </a:r>
            <a:endParaRPr lang="en-US" sz="2400" b="1" dirty="0"/>
          </a:p>
        </p:txBody>
      </p:sp>
      <p:sp>
        <p:nvSpPr>
          <p:cNvPr id="5" name="TextBox 4"/>
          <p:cNvSpPr txBox="1"/>
          <p:nvPr/>
        </p:nvSpPr>
        <p:spPr>
          <a:xfrm>
            <a:off x="259307" y="980280"/>
            <a:ext cx="6373505" cy="4068806"/>
          </a:xfrm>
          <a:prstGeom prst="rect">
            <a:avLst/>
          </a:prstGeom>
          <a:solidFill>
            <a:schemeClr val="accent5">
              <a:lumMod val="20000"/>
              <a:lumOff val="80000"/>
            </a:schemeClr>
          </a:solidFill>
        </p:spPr>
        <p:txBody>
          <a:bodyPr wrap="square" rtlCol="0">
            <a:spAutoFit/>
          </a:bodyPr>
          <a:lstStyle/>
          <a:p>
            <a:r>
              <a:rPr lang="en-US" b="1" dirty="0" smtClean="0"/>
              <a:t>Organic Loading Rate</a:t>
            </a:r>
            <a:r>
              <a:rPr lang="en-US" dirty="0" smtClean="0"/>
              <a:t>: mg/L BOD (or COD) x flow, as MGD (millions of gallons per day) x 8.34</a:t>
            </a:r>
          </a:p>
          <a:p>
            <a:endParaRPr lang="en-US" dirty="0"/>
          </a:p>
          <a:p>
            <a:r>
              <a:rPr lang="en-US" b="1" dirty="0" smtClean="0"/>
              <a:t>F/M Ratio</a:t>
            </a:r>
            <a:r>
              <a:rPr lang="en-US" dirty="0" smtClean="0"/>
              <a:t>: </a:t>
            </a:r>
            <a:r>
              <a:rPr lang="en-US" dirty="0" err="1" smtClean="0"/>
              <a:t>Lbs</a:t>
            </a:r>
            <a:r>
              <a:rPr lang="en-US" dirty="0" smtClean="0"/>
              <a:t> BOD per day/ </a:t>
            </a:r>
            <a:r>
              <a:rPr lang="en-US" dirty="0" err="1" smtClean="0"/>
              <a:t>lbs</a:t>
            </a:r>
            <a:r>
              <a:rPr lang="en-US" dirty="0" smtClean="0"/>
              <a:t> MLSS (mixed liquor suspended solids)</a:t>
            </a:r>
          </a:p>
          <a:p>
            <a:endParaRPr lang="en-US" dirty="0"/>
          </a:p>
          <a:p>
            <a:r>
              <a:rPr lang="en-US" b="1" dirty="0" smtClean="0"/>
              <a:t>Retention time </a:t>
            </a:r>
            <a:r>
              <a:rPr lang="en-US" dirty="0" smtClean="0"/>
              <a:t>(hours): tank volume x 24 hours/ flow</a:t>
            </a:r>
          </a:p>
          <a:p>
            <a:endParaRPr lang="en-US" dirty="0"/>
          </a:p>
          <a:p>
            <a:r>
              <a:rPr lang="en-US" b="1" dirty="0" smtClean="0"/>
              <a:t>Sludge Age </a:t>
            </a:r>
            <a:r>
              <a:rPr lang="en-US" dirty="0" smtClean="0"/>
              <a:t>(days): </a:t>
            </a:r>
            <a:r>
              <a:rPr lang="en-US" dirty="0" err="1" smtClean="0"/>
              <a:t>lbs</a:t>
            </a:r>
            <a:r>
              <a:rPr lang="en-US" dirty="0" smtClean="0"/>
              <a:t> MLSS or MLVSS in system inventory/ </a:t>
            </a:r>
            <a:r>
              <a:rPr lang="en-US" dirty="0" err="1" smtClean="0"/>
              <a:t>lbs</a:t>
            </a:r>
            <a:r>
              <a:rPr lang="en-US" dirty="0" smtClean="0"/>
              <a:t> of suspended solids leaving the plant per day via wasting or as suspended solids in the effluent. </a:t>
            </a:r>
          </a:p>
          <a:p>
            <a:endParaRPr lang="en-US" dirty="0"/>
          </a:p>
          <a:p>
            <a:r>
              <a:rPr lang="en-US" b="1" dirty="0" smtClean="0"/>
              <a:t>Removal percentage</a:t>
            </a:r>
            <a:r>
              <a:rPr lang="en-US" dirty="0" smtClean="0"/>
              <a:t>: This can be used to determine treatment rates for various parameters: </a:t>
            </a:r>
            <a:r>
              <a:rPr lang="en-US" dirty="0" err="1" smtClean="0"/>
              <a:t>lbs</a:t>
            </a:r>
            <a:r>
              <a:rPr lang="en-US" dirty="0" smtClean="0"/>
              <a:t> removed/ </a:t>
            </a:r>
            <a:r>
              <a:rPr lang="en-US" dirty="0" err="1" smtClean="0"/>
              <a:t>lbs</a:t>
            </a:r>
            <a:r>
              <a:rPr lang="en-US" dirty="0" smtClean="0"/>
              <a:t> in influent x 100</a:t>
            </a:r>
          </a:p>
          <a:p>
            <a:endParaRPr lang="en-US" dirty="0"/>
          </a:p>
          <a:p>
            <a:endParaRPr lang="en-US" dirty="0" smtClean="0"/>
          </a:p>
          <a:p>
            <a:endParaRPr lang="en-US" dirty="0"/>
          </a:p>
        </p:txBody>
      </p:sp>
      <p:sp>
        <p:nvSpPr>
          <p:cNvPr id="6" name="TextBox 5"/>
          <p:cNvSpPr txBox="1"/>
          <p:nvPr/>
        </p:nvSpPr>
        <p:spPr>
          <a:xfrm>
            <a:off x="259307" y="5130387"/>
            <a:ext cx="6373505" cy="461665"/>
          </a:xfrm>
          <a:prstGeom prst="rect">
            <a:avLst/>
          </a:prstGeom>
          <a:noFill/>
        </p:spPr>
        <p:txBody>
          <a:bodyPr wrap="square" rtlCol="0">
            <a:spAutoFit/>
          </a:bodyPr>
          <a:lstStyle/>
          <a:p>
            <a:pPr algn="ctr"/>
            <a:r>
              <a:rPr lang="en-US" sz="2400" b="1" dirty="0" smtClean="0"/>
              <a:t>Philosophy at Microbial Discovery Group</a:t>
            </a:r>
            <a:endParaRPr lang="en-US" sz="24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053" y="5729115"/>
            <a:ext cx="2123430" cy="283124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797791" y="5729115"/>
            <a:ext cx="3835021" cy="2577629"/>
          </a:xfrm>
          <a:prstGeom prst="rect">
            <a:avLst/>
          </a:prstGeom>
          <a:solidFill>
            <a:schemeClr val="accent5">
              <a:lumMod val="20000"/>
              <a:lumOff val="80000"/>
            </a:schemeClr>
          </a:solidFill>
        </p:spPr>
        <p:txBody>
          <a:bodyPr wrap="square" rtlCol="0">
            <a:spAutoFit/>
          </a:bodyPr>
          <a:lstStyle/>
          <a:p>
            <a:r>
              <a:rPr lang="en-US" dirty="0" smtClean="0"/>
              <a:t>We are heavily involved in research and development and are becoming a world leader in finding innovative solutions to wastewater treatment issues. We have highly trained technical staff available to provide assistance. Our goals are to meet your needs as well as to instill competence and confidence through our training programs and our dedication to cleaning, and protecting the environment. </a:t>
            </a:r>
            <a:endParaRPr lang="en-US" dirty="0"/>
          </a:p>
        </p:txBody>
      </p:sp>
    </p:spTree>
    <p:extLst>
      <p:ext uri="{BB962C8B-B14F-4D97-AF65-F5344CB8AC3E}">
        <p14:creationId xmlns:p14="http://schemas.microsoft.com/office/powerpoint/2010/main" val="346497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85950" y="327544"/>
            <a:ext cx="6392270" cy="8384218"/>
          </a:xfrm>
          <a:prstGeom prst="rect">
            <a:avLst/>
          </a:prstGeom>
        </p:spPr>
        <p:txBody>
          <a:bodyPr wrap="square">
            <a:spAutoFit/>
          </a:bodyPr>
          <a:lstStyle/>
          <a:p>
            <a:pPr algn="ct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Wastewater: Common </a:t>
            </a:r>
            <a:r>
              <a:rPr lang="en-US" sz="2800" b="1" dirty="0" smtClean="0">
                <a:latin typeface="Calibri" panose="020F0502020204030204" pitchFamily="34" charset="0"/>
                <a:ea typeface="Calibri" panose="020F0502020204030204" pitchFamily="34" charset="0"/>
                <a:cs typeface="Times New Roman" panose="02020603050405020304" pitchFamily="18" charset="0"/>
              </a:rPr>
              <a:t>Terminology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Activated Sludge</a:t>
            </a:r>
            <a:r>
              <a:rPr lang="en-US" sz="1800" dirty="0">
                <a:latin typeface="Calibri" panose="020F0502020204030204" pitchFamily="34" charset="0"/>
                <a:ea typeface="Calibri" panose="020F0502020204030204" pitchFamily="34" charset="0"/>
                <a:cs typeface="Times New Roman" panose="02020603050405020304" pitchFamily="18" charset="0"/>
              </a:rPr>
              <a:t>: An aerobic biological wastewater process in which the decomposition of wastes is accelerated by providing a higher concentration of microorganisms than normally found in nature. With proper growth parameters for the bacteria, the organic waste can be treated and a good quality sludge produced that settles well in the final clarifiers.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Aeration Basin</a:t>
            </a:r>
            <a:r>
              <a:rPr lang="en-US" sz="1800" dirty="0">
                <a:latin typeface="Calibri" panose="020F0502020204030204" pitchFamily="34" charset="0"/>
                <a:ea typeface="Calibri" panose="020F0502020204030204" pitchFamily="34" charset="0"/>
                <a:cs typeface="Times New Roman" panose="02020603050405020304" pitchFamily="18" charset="0"/>
              </a:rPr>
              <a:t>: Area where microorganisms and organic waste mix in the presence of oxygen for wastewater treatment to occur</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Absorption</a:t>
            </a:r>
            <a:r>
              <a:rPr lang="en-US" sz="1800" dirty="0">
                <a:latin typeface="Calibri" panose="020F0502020204030204" pitchFamily="34" charset="0"/>
                <a:ea typeface="Calibri" panose="020F0502020204030204" pitchFamily="34" charset="0"/>
                <a:cs typeface="Times New Roman" panose="02020603050405020304" pitchFamily="18" charset="0"/>
              </a:rPr>
              <a:t>: when a microorganism takes in a substance</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Adsorption</a:t>
            </a:r>
            <a:r>
              <a:rPr lang="en-US" sz="1800" dirty="0">
                <a:latin typeface="Calibri" panose="020F0502020204030204" pitchFamily="34" charset="0"/>
                <a:ea typeface="Calibri" panose="020F0502020204030204" pitchFamily="34" charset="0"/>
                <a:cs typeface="Times New Roman" panose="02020603050405020304" pitchFamily="18" charset="0"/>
              </a:rPr>
              <a:t>: The process in which a substance collects on the surface of another substance. (Particulate food or BOD is adsorbed, and further broken down for absorption through the cell membrane of the bacteria</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Aerobic Digester</a:t>
            </a:r>
            <a:r>
              <a:rPr lang="en-US" sz="1800" dirty="0">
                <a:latin typeface="Calibri" panose="020F0502020204030204" pitchFamily="34" charset="0"/>
                <a:ea typeface="Calibri" panose="020F0502020204030204" pitchFamily="34" charset="0"/>
                <a:cs typeface="Times New Roman" panose="02020603050405020304" pitchFamily="18" charset="0"/>
              </a:rPr>
              <a:t>: An area where sludge is stabilized through reduction of volatile suspended solids based on endogenous activity. Waste Activated Sludge is often sent here before ultimate disposal to reduce volume of sludge to be hauled as well as meet potential disposal parameters</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Aerobic Reaction</a:t>
            </a:r>
            <a:r>
              <a:rPr lang="en-US" sz="1800" dirty="0">
                <a:latin typeface="Calibri" panose="020F0502020204030204" pitchFamily="34" charset="0"/>
                <a:ea typeface="Calibri" panose="020F0502020204030204" pitchFamily="34" charset="0"/>
                <a:cs typeface="Times New Roman" panose="02020603050405020304" pitchFamily="18" charset="0"/>
              </a:rPr>
              <a:t>: Occurs in the presence of oxygen using oxygen as the electron receptor</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Aerobic Selector</a:t>
            </a:r>
            <a:r>
              <a:rPr lang="en-US" sz="1800" dirty="0">
                <a:latin typeface="Calibri" panose="020F0502020204030204" pitchFamily="34" charset="0"/>
                <a:ea typeface="Calibri" panose="020F0502020204030204" pitchFamily="34" charset="0"/>
                <a:cs typeface="Times New Roman" panose="02020603050405020304" pitchFamily="18" charset="0"/>
              </a:rPr>
              <a:t>: Small aerated compartmentalized area in which there is a very high amount of organic matter (food) to microorganisms. The intent of an aerobic selector is to select floc forming bacteria to grow in the treatment </a:t>
            </a:r>
            <a:r>
              <a:rPr lang="en-US" sz="1800" dirty="0" smtClean="0">
                <a:latin typeface="Calibri" panose="020F0502020204030204" pitchFamily="34" charset="0"/>
                <a:ea typeface="Calibri" panose="020F0502020204030204" pitchFamily="34" charset="0"/>
                <a:cs typeface="Times New Roman" panose="02020603050405020304" pitchFamily="18" charset="0"/>
              </a:rPr>
              <a:t>process</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860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63773" y="395784"/>
            <a:ext cx="6544102" cy="8413329"/>
          </a:xfrm>
          <a:prstGeom prst="rect">
            <a:avLst/>
          </a:prstGeom>
        </p:spPr>
        <p:txBody>
          <a:bodyPr wrap="square">
            <a:spAutoFit/>
          </a:bodyPr>
          <a:lstStyle/>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Algae</a:t>
            </a:r>
            <a:r>
              <a:rPr lang="en-US" sz="1800" dirty="0">
                <a:latin typeface="Calibri" panose="020F0502020204030204" pitchFamily="34" charset="0"/>
                <a:ea typeface="Calibri" panose="020F0502020204030204" pitchFamily="34" charset="0"/>
                <a:cs typeface="Times New Roman" panose="02020603050405020304" pitchFamily="18" charset="0"/>
              </a:rPr>
              <a:t>: Microscopic plants that contain chlorophyll and live in water or may be attached to submerged surfaces. They produce oxygen during the day and use oxygen in the night time.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Ammonia</a:t>
            </a:r>
            <a:r>
              <a:rPr lang="en-US" sz="1800" dirty="0">
                <a:latin typeface="Calibri" panose="020F0502020204030204" pitchFamily="34" charset="0"/>
                <a:ea typeface="Calibri" panose="020F0502020204030204" pitchFamily="34" charset="0"/>
                <a:cs typeface="Times New Roman" panose="02020603050405020304" pitchFamily="18" charset="0"/>
              </a:rPr>
              <a:t>: A compound of nitrogen and hydrogen. (NH3). This is the form available to bacteria as a nutrient (although nitrate can also be taken up as a source of nitrogen by some bacteria)</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Ammonium</a:t>
            </a:r>
            <a:r>
              <a:rPr lang="en-US" sz="1800" dirty="0">
                <a:latin typeface="Calibri" panose="020F0502020204030204" pitchFamily="34" charset="0"/>
                <a:ea typeface="Calibri" panose="020F0502020204030204" pitchFamily="34" charset="0"/>
                <a:cs typeface="Times New Roman" panose="02020603050405020304" pitchFamily="18" charset="0"/>
              </a:rPr>
              <a:t>: The positively charged ion formed by the protonation of ammonia. The equilibrium between ammonium and ammonia depends on </a:t>
            </a:r>
            <a:r>
              <a:rPr lang="en-US" sz="1800" dirty="0" err="1">
                <a:latin typeface="Calibri" panose="020F0502020204030204" pitchFamily="34" charset="0"/>
                <a:ea typeface="Calibri" panose="020F0502020204030204" pitchFamily="34" charset="0"/>
                <a:cs typeface="Times New Roman" panose="02020603050405020304" pitchFamily="18" charset="0"/>
              </a:rPr>
              <a:t>pH.</a:t>
            </a:r>
            <a:r>
              <a:rPr lang="en-US" sz="1800" dirty="0">
                <a:latin typeface="Calibri" panose="020F0502020204030204" pitchFamily="34" charset="0"/>
                <a:ea typeface="Calibri" panose="020F0502020204030204" pitchFamily="34" charset="0"/>
                <a:cs typeface="Times New Roman" panose="02020603050405020304" pitchFamily="18" charset="0"/>
              </a:rPr>
              <a:t> At higher pH, more ammonia is present. Note: It is common for probes to report ammonium + ammonia as simply ammonia.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Anoxic</a:t>
            </a:r>
            <a:r>
              <a:rPr lang="en-US" sz="1800" dirty="0">
                <a:latin typeface="Calibri" panose="020F0502020204030204" pitchFamily="34" charset="0"/>
                <a:ea typeface="Calibri" panose="020F0502020204030204" pitchFamily="34" charset="0"/>
                <a:cs typeface="Times New Roman" panose="02020603050405020304" pitchFamily="18" charset="0"/>
              </a:rPr>
              <a:t>: A condition in which free oxygen is not present, but combined oxygen is found in compounds such as nitrate and sulfate.</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Anoxic Selector</a:t>
            </a:r>
            <a:r>
              <a:rPr lang="en-US" sz="1800" dirty="0">
                <a:latin typeface="Calibri" panose="020F0502020204030204" pitchFamily="34" charset="0"/>
                <a:ea typeface="Calibri" panose="020F0502020204030204" pitchFamily="34" charset="0"/>
                <a:cs typeface="Times New Roman" panose="02020603050405020304" pitchFamily="18" charset="0"/>
              </a:rPr>
              <a:t>: A compartmentalized area in which a high amount of food to microorganisms and anoxic conditions are desired. Denitrification occurs in these stages and a common purpose and anoxic selectors are often used to outcompete certain filamentous bacteria.</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Anaerobic</a:t>
            </a:r>
            <a:r>
              <a:rPr lang="en-US" sz="1800" dirty="0">
                <a:latin typeface="Calibri" panose="020F0502020204030204" pitchFamily="34" charset="0"/>
                <a:ea typeface="Calibri" panose="020F0502020204030204" pitchFamily="34" charset="0"/>
                <a:cs typeface="Times New Roman" panose="02020603050405020304" pitchFamily="18" charset="0"/>
              </a:rPr>
              <a:t>: A condition in which no free oxygen is available</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Anaerobic Selector</a:t>
            </a:r>
            <a:r>
              <a:rPr lang="en-US" sz="1800" dirty="0">
                <a:latin typeface="Calibri" panose="020F0502020204030204" pitchFamily="34" charset="0"/>
                <a:ea typeface="Calibri" panose="020F0502020204030204" pitchFamily="34" charset="0"/>
                <a:cs typeface="Times New Roman" panose="02020603050405020304" pitchFamily="18" charset="0"/>
              </a:rPr>
              <a:t>: A small compartmentalized area free of any oxygen (including combined oxygen forms) at the head of treatment designed for a high amount of food to microorganisms. These may be found in enhanced biological phosphorus removal processes. Certain bacteria store food under </a:t>
            </a:r>
            <a:r>
              <a:rPr lang="en-US" sz="1800" dirty="0" smtClean="0">
                <a:latin typeface="Calibri" panose="020F0502020204030204" pitchFamily="34" charset="0"/>
                <a:ea typeface="Calibri" panose="020F0502020204030204" pitchFamily="34" charset="0"/>
                <a:cs typeface="Times New Roman" panose="02020603050405020304" pitchFamily="18" charset="0"/>
              </a:rPr>
              <a:t>anaerobic </a:t>
            </a:r>
            <a:r>
              <a:rPr lang="en-US" sz="1800" dirty="0">
                <a:latin typeface="Calibri" panose="020F0502020204030204" pitchFamily="34" charset="0"/>
                <a:ea typeface="Calibri" panose="020F0502020204030204" pitchFamily="34" charset="0"/>
                <a:cs typeface="Times New Roman" panose="02020603050405020304" pitchFamily="18" charset="0"/>
              </a:rPr>
              <a:t>conditions and this gives them a competitive advantage over other bacteria in the aeration basin</a:t>
            </a:r>
            <a:r>
              <a:rPr lang="en-US" sz="1800" dirty="0" smtClean="0">
                <a:latin typeface="Calibri" panose="020F0502020204030204" pitchFamily="34" charset="0"/>
                <a:ea typeface="Calibri" panose="020F0502020204030204" pitchFamily="34"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394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136477" y="574355"/>
            <a:ext cx="6591869" cy="8812284"/>
          </a:xfrm>
          <a:prstGeom prst="rect">
            <a:avLst/>
          </a:prstGeom>
        </p:spPr>
        <p:txBody>
          <a:bodyPr wrap="square">
            <a:spAutoFit/>
          </a:bodyPr>
          <a:lstStyle/>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Alkalinity</a:t>
            </a:r>
            <a:r>
              <a:rPr lang="en-US" sz="1800" dirty="0">
                <a:latin typeface="Calibri" panose="020F0502020204030204" pitchFamily="34" charset="0"/>
                <a:ea typeface="Calibri" panose="020F0502020204030204" pitchFamily="34" charset="0"/>
                <a:cs typeface="Times New Roman" panose="02020603050405020304" pitchFamily="18" charset="0"/>
              </a:rPr>
              <a:t>: The capacity of water or wastewater to neutralize acids expressed in mg/L of equivalent calcium carbonate.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Aerated Stabilization Basin</a:t>
            </a:r>
            <a:r>
              <a:rPr lang="en-US" sz="1800" dirty="0">
                <a:latin typeface="Calibri" panose="020F0502020204030204" pitchFamily="34" charset="0"/>
                <a:ea typeface="Calibri" panose="020F0502020204030204" pitchFamily="34" charset="0"/>
                <a:cs typeface="Times New Roman" panose="02020603050405020304" pitchFamily="18" charset="0"/>
              </a:rPr>
              <a:t>: A lagoon-type wastewater system with added oxygen that is often found in industrial wastewater systems such as paper mills. These are similar to wastewater treatment lagoons. They are advantageous for paper mills because of nutrient recycling from the benthic (bottom) sludge layer to reduce necessary nutrient addition in these systems.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Aerated Lagoon</a:t>
            </a:r>
            <a:r>
              <a:rPr lang="en-US" sz="1800" dirty="0">
                <a:latin typeface="Calibri" panose="020F0502020204030204" pitchFamily="34" charset="0"/>
                <a:ea typeface="Calibri" panose="020F0502020204030204" pitchFamily="34" charset="0"/>
                <a:cs typeface="Times New Roman" panose="02020603050405020304" pitchFamily="18" charset="0"/>
              </a:rPr>
              <a:t>: A wastewater treatment process in which added aeration is used. There is an aerobic layer above the benthic (bottom) layer of sludge. These systems are common in rural areas and where there is a large footprint</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Bacillus</a:t>
            </a:r>
            <a:r>
              <a:rPr lang="en-US" sz="1800" dirty="0">
                <a:latin typeface="Calibri" panose="020F0502020204030204" pitchFamily="34" charset="0"/>
                <a:ea typeface="Calibri" panose="020F0502020204030204" pitchFamily="34" charset="0"/>
                <a:cs typeface="Times New Roman" panose="02020603050405020304" pitchFamily="18" charset="0"/>
              </a:rPr>
              <a:t>: A family of gram positive, rod shaped bacteria with spore forming capability that are known for the large range of enzymes they produce. </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Bio-flocculation</a:t>
            </a:r>
            <a:r>
              <a:rPr lang="en-US" sz="1800" dirty="0">
                <a:latin typeface="Calibri" panose="020F0502020204030204" pitchFamily="34" charset="0"/>
                <a:ea typeface="Calibri" panose="020F0502020204030204" pitchFamily="34" charset="0"/>
                <a:cs typeface="Times New Roman" panose="02020603050405020304" pitchFamily="18" charset="0"/>
              </a:rPr>
              <a:t>: The clumping together of fine and dissolved organic particles by the action of certain bacteria resulting in fast and complete settling of organic solids. Strong flocs are desired in wastewater treatment processes for their settling characteristics. A good quality sludge produces a good quality effluent.</a:t>
            </a: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BOD</a:t>
            </a:r>
            <a:r>
              <a:rPr lang="en-US" sz="1800" dirty="0">
                <a:latin typeface="Calibri" panose="020F0502020204030204" pitchFamily="34" charset="0"/>
                <a:ea typeface="Calibri" panose="020F0502020204030204" pitchFamily="34" charset="0"/>
                <a:cs typeface="Times New Roman" panose="02020603050405020304" pitchFamily="18" charset="0"/>
              </a:rPr>
              <a:t> (Biological Oxygen Demand): A test ran to measure the strength of wastewater or the degree of pollution. Commonly this is a 5 day test in which the sample is stored at 20 degrees C for 5 days and the amount of oxygen depleted by the bacteria is measured in mg/L. </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u="sng" dirty="0">
                <a:latin typeface="Calibri" panose="020F0502020204030204" pitchFamily="34" charset="0"/>
                <a:ea typeface="Calibri" panose="020F0502020204030204" pitchFamily="34" charset="0"/>
                <a:cs typeface="Times New Roman" panose="02020603050405020304" pitchFamily="18" charset="0"/>
              </a:rPr>
              <a:t>Bio-</a:t>
            </a:r>
            <a:r>
              <a:rPr lang="en-US" sz="1800" b="1" u="sng" dirty="0" err="1">
                <a:latin typeface="Calibri" panose="020F0502020204030204" pitchFamily="34" charset="0"/>
                <a:ea typeface="Calibri" panose="020F0502020204030204" pitchFamily="34" charset="0"/>
                <a:cs typeface="Times New Roman" panose="02020603050405020304" pitchFamily="18" charset="0"/>
              </a:rPr>
              <a:t>degradeable</a:t>
            </a:r>
            <a:r>
              <a:rPr lang="en-US" sz="1800" dirty="0">
                <a:latin typeface="Calibri" panose="020F0502020204030204" pitchFamily="34" charset="0"/>
                <a:ea typeface="Calibri" panose="020F0502020204030204" pitchFamily="34" charset="0"/>
                <a:cs typeface="Times New Roman" panose="02020603050405020304" pitchFamily="18" charset="0"/>
              </a:rPr>
              <a:t>: Waste that can be broken down (treated) in a reasonable amount of time by microorganisms.  </a:t>
            </a:r>
          </a:p>
          <a:p>
            <a:pPr algn="just">
              <a:lnSpc>
                <a:spcPct val="107000"/>
              </a:lnSpc>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24821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TotalTime>
  <Words>3641</Words>
  <Application>Microsoft Office PowerPoint</Application>
  <PresentationFormat>Letter Paper (8.5x11 in)</PresentationFormat>
  <Paragraphs>145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Hennessy</dc:creator>
  <cp:lastModifiedBy>Ryan Hennessy</cp:lastModifiedBy>
  <cp:revision>29</cp:revision>
  <cp:lastPrinted>2014-10-08T18:52:13Z</cp:lastPrinted>
  <dcterms:created xsi:type="dcterms:W3CDTF">2014-10-08T16:55:52Z</dcterms:created>
  <dcterms:modified xsi:type="dcterms:W3CDTF">2014-10-09T12:13:16Z</dcterms:modified>
</cp:coreProperties>
</file>